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3"/>
  </p:notesMasterIdLst>
  <p:handoutMasterIdLst>
    <p:handoutMasterId r:id="rId4"/>
  </p:handoutMasterIdLst>
  <p:sldIdLst>
    <p:sldId id="257" r:id="rId2"/>
  </p:sldIdLst>
  <p:sldSz cx="45720000" cy="32808863"/>
  <p:notesSz cx="7010400" cy="9296400"/>
  <p:defaultTextStyle>
    <a:defPPr>
      <a:defRPr lang="en-US"/>
    </a:defPPr>
    <a:lvl1pPr algn="l" defTabSz="4478338" rtl="0" fontAlgn="base">
      <a:spcBef>
        <a:spcPct val="0"/>
      </a:spcBef>
      <a:spcAft>
        <a:spcPct val="0"/>
      </a:spcAft>
      <a:defRPr sz="8800" kern="1200">
        <a:solidFill>
          <a:schemeClr val="tx1"/>
        </a:solidFill>
        <a:latin typeface="Arial" charset="0"/>
        <a:ea typeface="ＭＳ Ｐゴシック"/>
        <a:cs typeface="ＭＳ Ｐゴシック"/>
      </a:defRPr>
    </a:lvl1pPr>
    <a:lvl2pPr marL="2239963" indent="-1782763" algn="l" defTabSz="4478338" rtl="0" fontAlgn="base">
      <a:spcBef>
        <a:spcPct val="0"/>
      </a:spcBef>
      <a:spcAft>
        <a:spcPct val="0"/>
      </a:spcAft>
      <a:defRPr sz="8800" kern="1200">
        <a:solidFill>
          <a:schemeClr val="tx1"/>
        </a:solidFill>
        <a:latin typeface="Arial" charset="0"/>
        <a:ea typeface="ＭＳ Ｐゴシック"/>
        <a:cs typeface="ＭＳ Ｐゴシック"/>
      </a:defRPr>
    </a:lvl2pPr>
    <a:lvl3pPr marL="4478338" indent="-3567113" algn="l" defTabSz="4478338" rtl="0" fontAlgn="base">
      <a:spcBef>
        <a:spcPct val="0"/>
      </a:spcBef>
      <a:spcAft>
        <a:spcPct val="0"/>
      </a:spcAft>
      <a:defRPr sz="8800" kern="1200">
        <a:solidFill>
          <a:schemeClr val="tx1"/>
        </a:solidFill>
        <a:latin typeface="Arial" charset="0"/>
        <a:ea typeface="ＭＳ Ｐゴシック"/>
        <a:cs typeface="ＭＳ Ｐゴシック"/>
      </a:defRPr>
    </a:lvl3pPr>
    <a:lvl4pPr marL="6723063" indent="-5351463" algn="l" defTabSz="4478338" rtl="0" fontAlgn="base">
      <a:spcBef>
        <a:spcPct val="0"/>
      </a:spcBef>
      <a:spcAft>
        <a:spcPct val="0"/>
      </a:spcAft>
      <a:defRPr sz="8800" kern="1200">
        <a:solidFill>
          <a:schemeClr val="tx1"/>
        </a:solidFill>
        <a:latin typeface="Arial" charset="0"/>
        <a:ea typeface="ＭＳ Ｐゴシック"/>
        <a:cs typeface="ＭＳ Ｐゴシック"/>
      </a:defRPr>
    </a:lvl4pPr>
    <a:lvl5pPr marL="8961438" indent="-7135813" algn="l" defTabSz="4478338" rtl="0" fontAlgn="base">
      <a:spcBef>
        <a:spcPct val="0"/>
      </a:spcBef>
      <a:spcAft>
        <a:spcPct val="0"/>
      </a:spcAft>
      <a:defRPr sz="8800" kern="1200">
        <a:solidFill>
          <a:schemeClr val="tx1"/>
        </a:solidFill>
        <a:latin typeface="Arial" charset="0"/>
        <a:ea typeface="ＭＳ Ｐゴシック"/>
        <a:cs typeface="ＭＳ Ｐゴシック"/>
      </a:defRPr>
    </a:lvl5pPr>
    <a:lvl6pPr marL="2286000" algn="l" defTabSz="914400" rtl="0" eaLnBrk="1" latinLnBrk="0" hangingPunct="1">
      <a:defRPr sz="8800" kern="1200">
        <a:solidFill>
          <a:schemeClr val="tx1"/>
        </a:solidFill>
        <a:latin typeface="Arial" charset="0"/>
        <a:ea typeface="ＭＳ Ｐゴシック"/>
        <a:cs typeface="ＭＳ Ｐゴシック"/>
      </a:defRPr>
    </a:lvl6pPr>
    <a:lvl7pPr marL="2743200" algn="l" defTabSz="914400" rtl="0" eaLnBrk="1" latinLnBrk="0" hangingPunct="1">
      <a:defRPr sz="8800" kern="1200">
        <a:solidFill>
          <a:schemeClr val="tx1"/>
        </a:solidFill>
        <a:latin typeface="Arial" charset="0"/>
        <a:ea typeface="ＭＳ Ｐゴシック"/>
        <a:cs typeface="ＭＳ Ｐゴシック"/>
      </a:defRPr>
    </a:lvl7pPr>
    <a:lvl8pPr marL="3200400" algn="l" defTabSz="914400" rtl="0" eaLnBrk="1" latinLnBrk="0" hangingPunct="1">
      <a:defRPr sz="8800" kern="1200">
        <a:solidFill>
          <a:schemeClr val="tx1"/>
        </a:solidFill>
        <a:latin typeface="Arial" charset="0"/>
        <a:ea typeface="ＭＳ Ｐゴシック"/>
        <a:cs typeface="ＭＳ Ｐゴシック"/>
      </a:defRPr>
    </a:lvl8pPr>
    <a:lvl9pPr marL="3657600" algn="l" defTabSz="914400" rtl="0" eaLnBrk="1" latinLnBrk="0" hangingPunct="1">
      <a:defRPr sz="88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FF66"/>
    <a:srgbClr val="FFCC00"/>
    <a:srgbClr val="FFFF99"/>
    <a:srgbClr val="36ADCC"/>
    <a:srgbClr val="61BBCC"/>
    <a:srgbClr val="FFCC99"/>
    <a:srgbClr val="CCCC00"/>
    <a:srgbClr val="CCFF99"/>
    <a:srgbClr val="9966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15620"/>
    <p:restoredTop sz="94660"/>
  </p:normalViewPr>
  <p:slideViewPr>
    <p:cSldViewPr>
      <p:cViewPr>
        <p:scale>
          <a:sx n="50" d="100"/>
          <a:sy n="50" d="100"/>
        </p:scale>
        <p:origin x="5652" y="5874"/>
      </p:cViewPr>
      <p:guideLst>
        <p:guide orient="horz" pos="10334"/>
        <p:guide pos="14400"/>
      </p:guideLst>
    </p:cSldViewPr>
  </p:slideViewPr>
  <p:notesTextViewPr>
    <p:cViewPr>
      <p:scale>
        <a:sx n="25" d="100"/>
        <a:sy n="25"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notesMaster" Target="notesMasters/notesMaster1.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1"/>
            <a:ext cx="3038145" cy="464205"/>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defTabSz="4319691">
              <a:defRPr sz="1300">
                <a:latin typeface="Calibri" pitchFamily="-107" charset="0"/>
                <a:ea typeface="ＭＳ Ｐゴシック" pitchFamily="-107" charset="-128"/>
                <a:cs typeface="+mn-cs"/>
              </a:defRPr>
            </a:lvl1pPr>
          </a:lstStyle>
          <a:p>
            <a:pPr>
              <a:defRPr/>
            </a:pPr>
            <a:endParaRPr lang="en-US"/>
          </a:p>
        </p:txBody>
      </p:sp>
      <p:sp>
        <p:nvSpPr>
          <p:cNvPr id="14339" name="Rectangle 3"/>
          <p:cNvSpPr>
            <a:spLocks noGrp="1" noChangeArrowheads="1"/>
          </p:cNvSpPr>
          <p:nvPr>
            <p:ph type="dt" sz="quarter" idx="1"/>
          </p:nvPr>
        </p:nvSpPr>
        <p:spPr bwMode="auto">
          <a:xfrm>
            <a:off x="3970734" y="1"/>
            <a:ext cx="3038145" cy="464205"/>
          </a:xfrm>
          <a:prstGeom prst="rect">
            <a:avLst/>
          </a:prstGeom>
          <a:noFill/>
          <a:ln w="9525">
            <a:noFill/>
            <a:miter lim="800000"/>
            <a:headEnd/>
            <a:tailEnd/>
          </a:ln>
          <a:effectLst/>
        </p:spPr>
        <p:txBody>
          <a:bodyPr vert="horz" wrap="square" lIns="93158" tIns="46580" rIns="93158" bIns="46580" numCol="1" anchor="t" anchorCtr="0" compatLnSpc="1">
            <a:prstTxWarp prst="textNoShape">
              <a:avLst/>
            </a:prstTxWarp>
          </a:bodyPr>
          <a:lstStyle>
            <a:lvl1pPr algn="r" defTabSz="4318200">
              <a:defRPr sz="1300">
                <a:latin typeface="Calibri" pitchFamily="-107" charset="0"/>
                <a:ea typeface="ＭＳ Ｐゴシック" pitchFamily="-107" charset="-128"/>
                <a:cs typeface="ＭＳ Ｐゴシック" pitchFamily="-107" charset="-128"/>
              </a:defRPr>
            </a:lvl1pPr>
          </a:lstStyle>
          <a:p>
            <a:pPr>
              <a:defRPr/>
            </a:pPr>
            <a:fld id="{B5BF0DD6-F5E2-4499-9E4C-FD8394A6104A}" type="datetime1">
              <a:rPr lang="en-US"/>
              <a:pPr>
                <a:defRPr/>
              </a:pPr>
              <a:t>10/22/2010</a:t>
            </a:fld>
            <a:endParaRPr lang="en-US"/>
          </a:p>
        </p:txBody>
      </p:sp>
      <p:sp>
        <p:nvSpPr>
          <p:cNvPr id="14340" name="Rectangle 4"/>
          <p:cNvSpPr>
            <a:spLocks noGrp="1" noChangeArrowheads="1"/>
          </p:cNvSpPr>
          <p:nvPr>
            <p:ph type="ftr" sz="quarter" idx="2"/>
          </p:nvPr>
        </p:nvSpPr>
        <p:spPr bwMode="auto">
          <a:xfrm>
            <a:off x="0" y="8830659"/>
            <a:ext cx="3038145" cy="464205"/>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defTabSz="4319691">
              <a:defRPr sz="1300">
                <a:latin typeface="Calibri" pitchFamily="-107" charset="0"/>
                <a:ea typeface="ＭＳ Ｐゴシック" pitchFamily="-107" charset="-128"/>
                <a:cs typeface="+mn-cs"/>
              </a:defRPr>
            </a:lvl1pPr>
          </a:lstStyle>
          <a:p>
            <a:pPr>
              <a:defRPr/>
            </a:pPr>
            <a:endParaRPr lang="en-US"/>
          </a:p>
        </p:txBody>
      </p:sp>
      <p:sp>
        <p:nvSpPr>
          <p:cNvPr id="14341" name="Rectangle 5"/>
          <p:cNvSpPr>
            <a:spLocks noGrp="1" noChangeArrowheads="1"/>
          </p:cNvSpPr>
          <p:nvPr>
            <p:ph type="sldNum" sz="quarter" idx="3"/>
          </p:nvPr>
        </p:nvSpPr>
        <p:spPr bwMode="auto">
          <a:xfrm>
            <a:off x="3970734" y="8830659"/>
            <a:ext cx="3038145" cy="464205"/>
          </a:xfrm>
          <a:prstGeom prst="rect">
            <a:avLst/>
          </a:prstGeom>
          <a:noFill/>
          <a:ln w="9525">
            <a:noFill/>
            <a:miter lim="800000"/>
            <a:headEnd/>
            <a:tailEnd/>
          </a:ln>
          <a:effectLst/>
        </p:spPr>
        <p:txBody>
          <a:bodyPr vert="horz" wrap="square" lIns="93158" tIns="46580" rIns="93158" bIns="46580" numCol="1" anchor="b" anchorCtr="0" compatLnSpc="1">
            <a:prstTxWarp prst="textNoShape">
              <a:avLst/>
            </a:prstTxWarp>
          </a:bodyPr>
          <a:lstStyle>
            <a:lvl1pPr algn="r" defTabSz="4318200">
              <a:defRPr sz="1300">
                <a:latin typeface="Calibri" pitchFamily="-107" charset="0"/>
                <a:ea typeface="ＭＳ Ｐゴシック" pitchFamily="-107" charset="-128"/>
                <a:cs typeface="ＭＳ Ｐゴシック" pitchFamily="-107" charset="-128"/>
              </a:defRPr>
            </a:lvl1pPr>
          </a:lstStyle>
          <a:p>
            <a:pPr>
              <a:defRPr/>
            </a:pPr>
            <a:fld id="{60002F88-0287-4804-A9BA-B961B9135540}"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45" cy="464205"/>
          </a:xfrm>
          <a:prstGeom prst="rect">
            <a:avLst/>
          </a:prstGeom>
        </p:spPr>
        <p:txBody>
          <a:bodyPr vert="horz" wrap="square" lIns="93158" tIns="46580" rIns="93158" bIns="46580" numCol="1" anchor="t" anchorCtr="0" compatLnSpc="1">
            <a:prstTxWarp prst="textNoShape">
              <a:avLst/>
            </a:prstTxWarp>
          </a:bodyPr>
          <a:lstStyle>
            <a:lvl1pPr defTabSz="4319691">
              <a:defRPr sz="1300">
                <a:latin typeface="Arial" charset="0"/>
                <a:ea typeface="ＭＳ Ｐゴシック" pitchFamily="-107" charset="-128"/>
                <a:cs typeface="+mn-cs"/>
              </a:defRPr>
            </a:lvl1pPr>
          </a:lstStyle>
          <a:p>
            <a:pPr>
              <a:defRPr/>
            </a:pPr>
            <a:endParaRPr lang="en-US"/>
          </a:p>
        </p:txBody>
      </p:sp>
      <p:sp>
        <p:nvSpPr>
          <p:cNvPr id="3" name="Date Placeholder 2"/>
          <p:cNvSpPr>
            <a:spLocks noGrp="1"/>
          </p:cNvSpPr>
          <p:nvPr>
            <p:ph type="dt" idx="1"/>
          </p:nvPr>
        </p:nvSpPr>
        <p:spPr>
          <a:xfrm>
            <a:off x="3970734" y="1"/>
            <a:ext cx="3038145" cy="464205"/>
          </a:xfrm>
          <a:prstGeom prst="rect">
            <a:avLst/>
          </a:prstGeom>
        </p:spPr>
        <p:txBody>
          <a:bodyPr vert="horz" wrap="square" lIns="93158" tIns="46580" rIns="93158" bIns="46580" numCol="1" anchor="t" anchorCtr="0" compatLnSpc="1">
            <a:prstTxWarp prst="textNoShape">
              <a:avLst/>
            </a:prstTxWarp>
          </a:bodyPr>
          <a:lstStyle>
            <a:lvl1pPr algn="r" defTabSz="4318200">
              <a:defRPr sz="1300">
                <a:latin typeface="Arial" pitchFamily="-107" charset="0"/>
                <a:ea typeface="ＭＳ Ｐゴシック" pitchFamily="-107" charset="-128"/>
                <a:cs typeface="ＭＳ Ｐゴシック" pitchFamily="-107" charset="-128"/>
              </a:defRPr>
            </a:lvl1pPr>
          </a:lstStyle>
          <a:p>
            <a:pPr>
              <a:defRPr/>
            </a:pPr>
            <a:fld id="{F6F75AB7-41E7-4791-8480-435A37CCB880}" type="datetime1">
              <a:rPr lang="en-US"/>
              <a:pPr>
                <a:defRPr/>
              </a:pPr>
              <a:t>10/22/2010</a:t>
            </a:fld>
            <a:endParaRPr lang="en-US"/>
          </a:p>
        </p:txBody>
      </p:sp>
      <p:sp>
        <p:nvSpPr>
          <p:cNvPr id="4" name="Slide Image Placeholder 3"/>
          <p:cNvSpPr>
            <a:spLocks noGrp="1" noRot="1" noChangeAspect="1"/>
          </p:cNvSpPr>
          <p:nvPr>
            <p:ph type="sldImg" idx="2"/>
          </p:nvPr>
        </p:nvSpPr>
        <p:spPr>
          <a:xfrm>
            <a:off x="1076325" y="698500"/>
            <a:ext cx="4857750" cy="3486150"/>
          </a:xfrm>
          <a:prstGeom prst="rect">
            <a:avLst/>
          </a:prstGeom>
          <a:noFill/>
          <a:ln w="12700">
            <a:solidFill>
              <a:prstClr val="black"/>
            </a:solidFill>
          </a:ln>
        </p:spPr>
        <p:txBody>
          <a:bodyPr vert="horz" wrap="square" lIns="93158" tIns="46580" rIns="93158" bIns="46580" numCol="1" anchor="ctr" anchorCtr="0" compatLnSpc="1">
            <a:prstTxWarp prst="textNoShape">
              <a:avLst/>
            </a:prstTxWarp>
          </a:bodyPr>
          <a:lstStyle/>
          <a:p>
            <a:pPr lvl="0"/>
            <a:endParaRPr lang="en-US" noProof="0" smtClean="0"/>
          </a:p>
        </p:txBody>
      </p:sp>
      <p:sp>
        <p:nvSpPr>
          <p:cNvPr id="5" name="Notes Placeholder 4"/>
          <p:cNvSpPr>
            <a:spLocks noGrp="1"/>
          </p:cNvSpPr>
          <p:nvPr>
            <p:ph type="body" sz="quarter" idx="3"/>
          </p:nvPr>
        </p:nvSpPr>
        <p:spPr>
          <a:xfrm>
            <a:off x="701345" y="4416099"/>
            <a:ext cx="5607711" cy="4182457"/>
          </a:xfrm>
          <a:prstGeom prst="rect">
            <a:avLst/>
          </a:prstGeom>
        </p:spPr>
        <p:txBody>
          <a:bodyPr vert="horz" wrap="square" lIns="93158" tIns="46580" rIns="93158" bIns="46580"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30659"/>
            <a:ext cx="3038145" cy="464205"/>
          </a:xfrm>
          <a:prstGeom prst="rect">
            <a:avLst/>
          </a:prstGeom>
        </p:spPr>
        <p:txBody>
          <a:bodyPr vert="horz" wrap="square" lIns="93158" tIns="46580" rIns="93158" bIns="46580" numCol="1" anchor="b" anchorCtr="0" compatLnSpc="1">
            <a:prstTxWarp prst="textNoShape">
              <a:avLst/>
            </a:prstTxWarp>
          </a:bodyPr>
          <a:lstStyle>
            <a:lvl1pPr defTabSz="4319691">
              <a:defRPr sz="1300">
                <a:latin typeface="Arial" charset="0"/>
                <a:ea typeface="ＭＳ Ｐゴシック" pitchFamily="-107" charset="-128"/>
                <a:cs typeface="+mn-cs"/>
              </a:defRPr>
            </a:lvl1pPr>
          </a:lstStyle>
          <a:p>
            <a:pPr>
              <a:defRPr/>
            </a:pPr>
            <a:endParaRPr lang="en-US"/>
          </a:p>
        </p:txBody>
      </p:sp>
      <p:sp>
        <p:nvSpPr>
          <p:cNvPr id="7" name="Slide Number Placeholder 6"/>
          <p:cNvSpPr>
            <a:spLocks noGrp="1"/>
          </p:cNvSpPr>
          <p:nvPr>
            <p:ph type="sldNum" sz="quarter" idx="5"/>
          </p:nvPr>
        </p:nvSpPr>
        <p:spPr>
          <a:xfrm>
            <a:off x="3970734" y="8830659"/>
            <a:ext cx="3038145" cy="464205"/>
          </a:xfrm>
          <a:prstGeom prst="rect">
            <a:avLst/>
          </a:prstGeom>
        </p:spPr>
        <p:txBody>
          <a:bodyPr vert="horz" wrap="square" lIns="93158" tIns="46580" rIns="93158" bIns="46580" numCol="1" anchor="b" anchorCtr="0" compatLnSpc="1">
            <a:prstTxWarp prst="textNoShape">
              <a:avLst/>
            </a:prstTxWarp>
          </a:bodyPr>
          <a:lstStyle>
            <a:lvl1pPr algn="r" defTabSz="4318200">
              <a:defRPr sz="1300">
                <a:latin typeface="Arial" pitchFamily="-107" charset="0"/>
                <a:ea typeface="ＭＳ Ｐゴシック" pitchFamily="-107" charset="-128"/>
                <a:cs typeface="ＭＳ Ｐゴシック" pitchFamily="-107" charset="-128"/>
              </a:defRPr>
            </a:lvl1pPr>
          </a:lstStyle>
          <a:p>
            <a:pPr>
              <a:defRPr/>
            </a:pPr>
            <a:fld id="{89E3535A-08B2-4FD5-8926-2A9D8B184B46}"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defTabSz="912813" rtl="0" eaLnBrk="0" fontAlgn="base" hangingPunct="0">
      <a:spcBef>
        <a:spcPct val="30000"/>
      </a:spcBef>
      <a:spcAft>
        <a:spcPct val="0"/>
      </a:spcAft>
      <a:defRPr sz="1000" kern="1200">
        <a:solidFill>
          <a:schemeClr val="tx1"/>
        </a:solidFill>
        <a:latin typeface="+mn-lt"/>
        <a:ea typeface="ＭＳ Ｐゴシック" pitchFamily="-111" charset="-128"/>
        <a:cs typeface="ＭＳ Ｐゴシック" pitchFamily="-111" charset="-128"/>
      </a:defRPr>
    </a:lvl1pPr>
    <a:lvl2pPr marL="455613" algn="l" defTabSz="912813" rtl="0" eaLnBrk="0" fontAlgn="base" hangingPunct="0">
      <a:spcBef>
        <a:spcPct val="30000"/>
      </a:spcBef>
      <a:spcAft>
        <a:spcPct val="0"/>
      </a:spcAft>
      <a:defRPr sz="1000" kern="1200">
        <a:solidFill>
          <a:schemeClr val="tx1"/>
        </a:solidFill>
        <a:latin typeface="+mn-lt"/>
        <a:ea typeface="ＭＳ Ｐゴシック" pitchFamily="-111" charset="-128"/>
        <a:cs typeface="ＭＳ Ｐゴシック"/>
      </a:defRPr>
    </a:lvl2pPr>
    <a:lvl3pPr marL="912813" algn="l" defTabSz="912813" rtl="0" eaLnBrk="0" fontAlgn="base" hangingPunct="0">
      <a:spcBef>
        <a:spcPct val="30000"/>
      </a:spcBef>
      <a:spcAft>
        <a:spcPct val="0"/>
      </a:spcAft>
      <a:defRPr sz="1000" kern="1200">
        <a:solidFill>
          <a:schemeClr val="tx1"/>
        </a:solidFill>
        <a:latin typeface="+mn-lt"/>
        <a:ea typeface="ＭＳ Ｐゴシック" pitchFamily="-111" charset="-128"/>
        <a:cs typeface="ＭＳ Ｐゴシック"/>
      </a:defRPr>
    </a:lvl3pPr>
    <a:lvl4pPr marL="1370013" algn="l" defTabSz="912813" rtl="0" eaLnBrk="0" fontAlgn="base" hangingPunct="0">
      <a:spcBef>
        <a:spcPct val="30000"/>
      </a:spcBef>
      <a:spcAft>
        <a:spcPct val="0"/>
      </a:spcAft>
      <a:defRPr sz="1000" kern="1200">
        <a:solidFill>
          <a:schemeClr val="tx1"/>
        </a:solidFill>
        <a:latin typeface="+mn-lt"/>
        <a:ea typeface="ＭＳ Ｐゴシック" pitchFamily="-111" charset="-128"/>
        <a:cs typeface="ＭＳ Ｐゴシック"/>
      </a:defRPr>
    </a:lvl4pPr>
    <a:lvl5pPr marL="1827213" algn="l" defTabSz="912813" rtl="0" eaLnBrk="0" fontAlgn="base" hangingPunct="0">
      <a:spcBef>
        <a:spcPct val="30000"/>
      </a:spcBef>
      <a:spcAft>
        <a:spcPct val="0"/>
      </a:spcAft>
      <a:defRPr sz="1000" kern="1200">
        <a:solidFill>
          <a:schemeClr val="tx1"/>
        </a:solidFill>
        <a:latin typeface="+mn-lt"/>
        <a:ea typeface="ＭＳ Ｐゴシック" pitchFamily="-111" charset="-128"/>
        <a:cs typeface="ＭＳ Ｐゴシック"/>
      </a:defRPr>
    </a:lvl5pPr>
    <a:lvl6pPr marL="2285170" algn="l" defTabSz="914067" rtl="0" eaLnBrk="1" latinLnBrk="0" hangingPunct="1">
      <a:defRPr sz="1000" kern="1200">
        <a:solidFill>
          <a:schemeClr val="tx1"/>
        </a:solidFill>
        <a:latin typeface="+mn-lt"/>
        <a:ea typeface="+mn-ea"/>
        <a:cs typeface="+mn-cs"/>
      </a:defRPr>
    </a:lvl6pPr>
    <a:lvl7pPr marL="2742206" algn="l" defTabSz="914067" rtl="0" eaLnBrk="1" latinLnBrk="0" hangingPunct="1">
      <a:defRPr sz="1000" kern="1200">
        <a:solidFill>
          <a:schemeClr val="tx1"/>
        </a:solidFill>
        <a:latin typeface="+mn-lt"/>
        <a:ea typeface="+mn-ea"/>
        <a:cs typeface="+mn-cs"/>
      </a:defRPr>
    </a:lvl7pPr>
    <a:lvl8pPr marL="3199237" algn="l" defTabSz="914067" rtl="0" eaLnBrk="1" latinLnBrk="0" hangingPunct="1">
      <a:defRPr sz="1000" kern="1200">
        <a:solidFill>
          <a:schemeClr val="tx1"/>
        </a:solidFill>
        <a:latin typeface="+mn-lt"/>
        <a:ea typeface="+mn-ea"/>
        <a:cs typeface="+mn-cs"/>
      </a:defRPr>
    </a:lvl8pPr>
    <a:lvl9pPr marL="3656273" algn="l" defTabSz="914067" rtl="0" eaLnBrk="1" latinLnBrk="0" hangingPunct="1">
      <a:defRPr sz="10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Slide Image Placeholder 1"/>
          <p:cNvSpPr>
            <a:spLocks noGrp="1" noRot="1" noChangeAspect="1" noTextEdit="1"/>
          </p:cNvSpPr>
          <p:nvPr>
            <p:ph type="sldImg"/>
          </p:nvPr>
        </p:nvSpPr>
        <p:spPr bwMode="auto">
          <a:noFill/>
          <a:ln>
            <a:solidFill>
              <a:srgbClr val="000000"/>
            </a:solidFill>
            <a:miter lim="800000"/>
            <a:headEnd/>
            <a:tailEnd/>
          </a:ln>
        </p:spPr>
      </p:sp>
      <p:sp>
        <p:nvSpPr>
          <p:cNvPr id="16386" name="Notes Placeholder 2"/>
          <p:cNvSpPr>
            <a:spLocks noGrp="1"/>
          </p:cNvSpPr>
          <p:nvPr>
            <p:ph type="body" idx="1"/>
          </p:nvPr>
        </p:nvSpPr>
        <p:spPr bwMode="auto">
          <a:noFill/>
        </p:spPr>
        <p:txBody>
          <a:bodyPr/>
          <a:lstStyle/>
          <a:p>
            <a:pPr eaLnBrk="1" hangingPunct="1">
              <a:spcBef>
                <a:spcPct val="0"/>
              </a:spcBef>
            </a:pPr>
            <a:endParaRPr lang="en-US" smtClean="0">
              <a:ea typeface="ＭＳ Ｐゴシック"/>
              <a:cs typeface="ＭＳ Ｐゴシック"/>
            </a:endParaRPr>
          </a:p>
        </p:txBody>
      </p:sp>
      <p:sp>
        <p:nvSpPr>
          <p:cNvPr id="16387" name="Slide Number Placeholder 3"/>
          <p:cNvSpPr>
            <a:spLocks noGrp="1"/>
          </p:cNvSpPr>
          <p:nvPr>
            <p:ph type="sldNum" sz="quarter" idx="5"/>
          </p:nvPr>
        </p:nvSpPr>
        <p:spPr bwMode="auto">
          <a:noFill/>
          <a:ln>
            <a:miter lim="800000"/>
            <a:headEnd/>
            <a:tailEnd/>
          </a:ln>
        </p:spPr>
        <p:txBody>
          <a:bodyPr/>
          <a:lstStyle/>
          <a:p>
            <a:pPr defTabSz="4316670"/>
            <a:fld id="{0E0847B2-14AB-4879-83CC-A0B546E2C56D}" type="slidenum">
              <a:rPr lang="en-US" smtClean="0">
                <a:latin typeface="Arial" charset="0"/>
                <a:ea typeface="ＭＳ Ｐゴシック"/>
                <a:cs typeface="ＭＳ Ｐゴシック"/>
              </a:rPr>
              <a:pPr defTabSz="4316670"/>
              <a:t>1</a:t>
            </a:fld>
            <a:endParaRPr lang="en-US" dirty="0" smtClean="0">
              <a:latin typeface="Arial" charset="0"/>
              <a:ea typeface="ＭＳ Ｐゴシック"/>
              <a:cs typeface="ＭＳ Ｐゴシック"/>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2667000" y="6561773"/>
            <a:ext cx="39258240" cy="8749030"/>
          </a:xfrm>
          <a:ln>
            <a:noFill/>
          </a:ln>
        </p:spPr>
        <p:txBody>
          <a:bodyPr tIns="0" rIns="89747">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275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2667000" y="15445406"/>
            <a:ext cx="39273480" cy="8384487"/>
          </a:xfrm>
        </p:spPr>
        <p:txBody>
          <a:bodyPr lIns="0" rIns="89747"/>
          <a:lstStyle>
            <a:lvl1pPr marL="0" marR="224366" indent="0" algn="r">
              <a:buNone/>
              <a:defRPr>
                <a:solidFill>
                  <a:schemeClr val="tx1"/>
                </a:solidFill>
              </a:defRPr>
            </a:lvl1pPr>
            <a:lvl2pPr marL="2243663" indent="0" algn="ctr">
              <a:buNone/>
            </a:lvl2pPr>
            <a:lvl3pPr marL="4487327" indent="0" algn="ctr">
              <a:buNone/>
            </a:lvl3pPr>
            <a:lvl4pPr marL="6730990" indent="0" algn="ctr">
              <a:buNone/>
            </a:lvl4pPr>
            <a:lvl5pPr marL="8974653" indent="0" algn="ctr">
              <a:buNone/>
            </a:lvl5pPr>
            <a:lvl6pPr marL="11218316" indent="0" algn="ctr">
              <a:buNone/>
            </a:lvl6pPr>
            <a:lvl7pPr marL="13461980" indent="0" algn="ctr">
              <a:buNone/>
            </a:lvl7pPr>
            <a:lvl8pPr marL="15705643" indent="0" algn="ctr">
              <a:buNone/>
            </a:lvl8pPr>
            <a:lvl9pPr marL="17949306"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solidFill>
                  <a:srgbClr val="CAC8C6"/>
                </a:solidFill>
              </a:defRPr>
            </a:lvl1pPr>
          </a:lstStyle>
          <a:p>
            <a:pPr>
              <a:defRPr/>
            </a:pPr>
            <a:fld id="{930723CF-0FAC-4B26-B5F2-7C8400393CD3}" type="datetime1">
              <a:rPr lang="en-US"/>
              <a:pPr>
                <a:defRPr/>
              </a:pPr>
              <a:t>10/22/2010</a:t>
            </a:fld>
            <a:endParaRPr lang="en-US"/>
          </a:p>
        </p:txBody>
      </p:sp>
      <p:sp>
        <p:nvSpPr>
          <p:cNvPr id="5" name="Footer Placeholder 18"/>
          <p:cNvSpPr>
            <a:spLocks noGrp="1"/>
          </p:cNvSpPr>
          <p:nvPr>
            <p:ph type="ftr" sz="quarter" idx="11"/>
          </p:nvPr>
        </p:nvSpPr>
        <p:spPr/>
        <p:txBody>
          <a:bodyPr/>
          <a:lstStyle>
            <a:lvl1pPr>
              <a:defRPr>
                <a:solidFill>
                  <a:srgbClr val="CAC8C6"/>
                </a:solidFill>
              </a:defRPr>
            </a:lvl1pPr>
          </a:lstStyle>
          <a:p>
            <a:pPr>
              <a:defRPr/>
            </a:pPr>
            <a:endParaRPr lang="en-US"/>
          </a:p>
        </p:txBody>
      </p:sp>
      <p:sp>
        <p:nvSpPr>
          <p:cNvPr id="6" name="Slide Number Placeholder 26"/>
          <p:cNvSpPr>
            <a:spLocks noGrp="1"/>
          </p:cNvSpPr>
          <p:nvPr>
            <p:ph type="sldNum" sz="quarter" idx="12"/>
          </p:nvPr>
        </p:nvSpPr>
        <p:spPr/>
        <p:txBody>
          <a:bodyPr/>
          <a:lstStyle>
            <a:lvl1pPr>
              <a:defRPr>
                <a:solidFill>
                  <a:srgbClr val="CAC8C6"/>
                </a:solidFill>
              </a:defRPr>
            </a:lvl1pPr>
          </a:lstStyle>
          <a:p>
            <a:pPr>
              <a:defRPr/>
            </a:pPr>
            <a:fld id="{A4F98D2E-8D42-4B93-BFE7-5178872609C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D39AA9C0-1ED7-4D51-BE4B-9A480C65608F}" type="datetime1">
              <a:rPr lang="en-US"/>
              <a:pPr>
                <a:defRPr/>
              </a:pPr>
              <a:t>10/22/2010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DAE17FD7-9F52-452F-AFD1-5857FE8E7CC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3147000" y="4374522"/>
            <a:ext cx="10287000" cy="2493321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0" y="4374522"/>
            <a:ext cx="30099000" cy="2493321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3F6ADF5-EBCB-479F-8191-1B7435B3CE94}" type="datetime1">
              <a:rPr lang="en-US"/>
              <a:pPr>
                <a:defRPr/>
              </a:pPr>
              <a:t>10/22/2010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D7C10A8-F4EA-4206-A466-91D1D7A0E80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FB714103-C23B-4CBF-915E-FECFD5E09FB3}" type="datetime1">
              <a:rPr lang="en-US"/>
              <a:pPr>
                <a:defRPr/>
              </a:pPr>
              <a:t>10/22/2010</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8BDF9459-59F1-4B98-B376-4053968EDAC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651760" y="6299302"/>
            <a:ext cx="38862000" cy="6518027"/>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275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2651760" y="12939188"/>
            <a:ext cx="38862000" cy="7222504"/>
          </a:xfrm>
        </p:spPr>
        <p:txBody>
          <a:bodyPr lIns="224366" rIns="224366"/>
          <a:lstStyle>
            <a:lvl1pPr marL="0" indent="0">
              <a:buNone/>
              <a:defRPr sz="10800">
                <a:solidFill>
                  <a:schemeClr val="tx1"/>
                </a:solidFill>
              </a:defRPr>
            </a:lvl1pPr>
            <a:lvl2pPr>
              <a:buNone/>
              <a:defRPr sz="8800">
                <a:solidFill>
                  <a:schemeClr val="tx1">
                    <a:tint val="75000"/>
                  </a:schemeClr>
                </a:solidFill>
              </a:defRPr>
            </a:lvl2pPr>
            <a:lvl3pPr>
              <a:buNone/>
              <a:defRPr sz="7900">
                <a:solidFill>
                  <a:schemeClr val="tx1">
                    <a:tint val="75000"/>
                  </a:schemeClr>
                </a:solidFill>
              </a:defRPr>
            </a:lvl3pPr>
            <a:lvl4pPr>
              <a:buNone/>
              <a:defRPr sz="6900">
                <a:solidFill>
                  <a:schemeClr val="tx1">
                    <a:tint val="75000"/>
                  </a:schemeClr>
                </a:solidFill>
              </a:defRPr>
            </a:lvl4pPr>
            <a:lvl5pPr>
              <a:buNone/>
              <a:defRPr sz="69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rgbClr val="CAC8C6"/>
                </a:solidFill>
              </a:defRPr>
            </a:lvl1pPr>
          </a:lstStyle>
          <a:p>
            <a:pPr>
              <a:defRPr/>
            </a:pPr>
            <a:fld id="{E2696662-914C-490D-AA4D-62AA0670A7BE}" type="datetime1">
              <a:rPr lang="en-US"/>
              <a:pPr>
                <a:defRPr/>
              </a:pPr>
              <a:t>10/22/2010</a:t>
            </a:fld>
            <a:endParaRPr lang="en-US"/>
          </a:p>
        </p:txBody>
      </p:sp>
      <p:sp>
        <p:nvSpPr>
          <p:cNvPr id="5" name="Footer Placeholder 4"/>
          <p:cNvSpPr>
            <a:spLocks noGrp="1"/>
          </p:cNvSpPr>
          <p:nvPr>
            <p:ph type="ftr" sz="quarter" idx="11"/>
          </p:nvPr>
        </p:nvSpPr>
        <p:spPr/>
        <p:txBody>
          <a:bodyPr/>
          <a:lstStyle>
            <a:lvl1pPr>
              <a:defRPr>
                <a:solidFill>
                  <a:srgbClr val="CAC8C6"/>
                </a:solidFill>
              </a:defRPr>
            </a:lvl1pPr>
          </a:lstStyle>
          <a:p>
            <a:pPr>
              <a:defRPr/>
            </a:pPr>
            <a:endParaRPr lang="en-US"/>
          </a:p>
        </p:txBody>
      </p:sp>
      <p:sp>
        <p:nvSpPr>
          <p:cNvPr id="6" name="Slide Number Placeholder 5"/>
          <p:cNvSpPr>
            <a:spLocks noGrp="1"/>
          </p:cNvSpPr>
          <p:nvPr>
            <p:ph type="sldNum" sz="quarter" idx="12"/>
          </p:nvPr>
        </p:nvSpPr>
        <p:spPr/>
        <p:txBody>
          <a:bodyPr/>
          <a:lstStyle>
            <a:lvl1pPr>
              <a:defRPr>
                <a:solidFill>
                  <a:srgbClr val="CAC8C6"/>
                </a:solidFill>
              </a:defRPr>
            </a:lvl1pPr>
          </a:lstStyle>
          <a:p>
            <a:pPr>
              <a:defRPr/>
            </a:pPr>
            <a:fld id="{13819F0F-734F-4D0A-A29A-D02DD1813582}"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2286000" y="3368377"/>
            <a:ext cx="41148000" cy="5468144"/>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0" y="9185740"/>
            <a:ext cx="20193000" cy="21216398"/>
          </a:xfrm>
        </p:spPr>
        <p:txBody>
          <a:bodyPr/>
          <a:lstStyle>
            <a:lvl1pPr>
              <a:defRPr sz="12800"/>
            </a:lvl1pPr>
            <a:lvl2pPr>
              <a:defRPr sz="11800"/>
            </a:lvl2pPr>
            <a:lvl3pPr>
              <a:defRPr sz="9800"/>
            </a:lvl3pPr>
            <a:lvl4pPr>
              <a:defRPr sz="8800"/>
            </a:lvl4pPr>
            <a:lvl5pPr>
              <a:defRPr sz="8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3241000" y="9185740"/>
            <a:ext cx="20193000" cy="21216398"/>
          </a:xfrm>
        </p:spPr>
        <p:txBody>
          <a:bodyPr/>
          <a:lstStyle>
            <a:lvl1pPr>
              <a:defRPr sz="12800"/>
            </a:lvl1pPr>
            <a:lvl2pPr>
              <a:defRPr sz="11800"/>
            </a:lvl2pPr>
            <a:lvl3pPr>
              <a:defRPr sz="9800"/>
            </a:lvl3pPr>
            <a:lvl4pPr>
              <a:defRPr sz="8800"/>
            </a:lvl4pPr>
            <a:lvl5pPr>
              <a:defRPr sz="8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C3591EA1-E35C-4DF9-B0F4-EAA4530F50BD}" type="datetime1">
              <a:rPr lang="en-US"/>
              <a:pPr>
                <a:defRPr/>
              </a:pPr>
              <a:t>10/22/2010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D408AA2-4882-4509-92FA-C1BD5501F68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286000" y="3368377"/>
            <a:ext cx="41148000" cy="5468144"/>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286000" y="8875558"/>
            <a:ext cx="20200940" cy="3154358"/>
          </a:xfrm>
        </p:spPr>
        <p:txBody>
          <a:bodyPr lIns="224366" tIns="0" rIns="224366" bIns="0" anchor="ctr">
            <a:noAutofit/>
          </a:bodyPr>
          <a:lstStyle>
            <a:lvl1pPr marL="0" indent="0">
              <a:buNone/>
              <a:defRPr sz="11800" b="1" cap="none" baseline="0">
                <a:solidFill>
                  <a:schemeClr val="tx2"/>
                </a:solidFill>
                <a:effectLst/>
              </a:defRPr>
            </a:lvl1pPr>
            <a:lvl2pPr>
              <a:buNone/>
              <a:defRPr sz="9800" b="1"/>
            </a:lvl2pPr>
            <a:lvl3pPr>
              <a:buNone/>
              <a:defRPr sz="8800" b="1"/>
            </a:lvl3pPr>
            <a:lvl4pPr>
              <a:buNone/>
              <a:defRPr sz="7900" b="1"/>
            </a:lvl4pPr>
            <a:lvl5pPr>
              <a:buNone/>
              <a:defRPr sz="7900" b="1"/>
            </a:lvl5pPr>
          </a:lstStyle>
          <a:p>
            <a:pPr lvl="0"/>
            <a:r>
              <a:rPr lang="en-US" smtClean="0"/>
              <a:t>Click to edit Master text styles</a:t>
            </a:r>
          </a:p>
        </p:txBody>
      </p:sp>
      <p:sp>
        <p:nvSpPr>
          <p:cNvPr id="4" name="Text Placeholder 3"/>
          <p:cNvSpPr>
            <a:spLocks noGrp="1"/>
          </p:cNvSpPr>
          <p:nvPr>
            <p:ph type="body" sz="half" idx="3"/>
          </p:nvPr>
        </p:nvSpPr>
        <p:spPr>
          <a:xfrm>
            <a:off x="23225128" y="8897132"/>
            <a:ext cx="20208875" cy="3132787"/>
          </a:xfrm>
        </p:spPr>
        <p:txBody>
          <a:bodyPr lIns="224366" tIns="0" rIns="224366" bIns="0" anchor="ctr"/>
          <a:lstStyle>
            <a:lvl1pPr marL="0" indent="0">
              <a:buNone/>
              <a:defRPr sz="11800" b="1" cap="none" baseline="0">
                <a:solidFill>
                  <a:schemeClr val="tx2"/>
                </a:solidFill>
                <a:effectLst/>
              </a:defRPr>
            </a:lvl1pPr>
            <a:lvl2pPr>
              <a:buNone/>
              <a:defRPr sz="9800" b="1"/>
            </a:lvl2pPr>
            <a:lvl3pPr>
              <a:buNone/>
              <a:defRPr sz="8800" b="1"/>
            </a:lvl3pPr>
            <a:lvl4pPr>
              <a:buNone/>
              <a:defRPr sz="7900" b="1"/>
            </a:lvl4pPr>
            <a:lvl5pPr>
              <a:buNone/>
              <a:defRPr sz="7900" b="1"/>
            </a:lvl5pPr>
          </a:lstStyle>
          <a:p>
            <a:pPr lvl="0"/>
            <a:r>
              <a:rPr lang="en-US" smtClean="0"/>
              <a:t>Click to edit Master text styles</a:t>
            </a:r>
          </a:p>
        </p:txBody>
      </p:sp>
      <p:sp>
        <p:nvSpPr>
          <p:cNvPr id="5" name="Content Placeholder 4"/>
          <p:cNvSpPr>
            <a:spLocks noGrp="1"/>
          </p:cNvSpPr>
          <p:nvPr>
            <p:ph sz="quarter" idx="2"/>
          </p:nvPr>
        </p:nvSpPr>
        <p:spPr>
          <a:xfrm>
            <a:off x="2286000" y="12029916"/>
            <a:ext cx="20200940" cy="18398032"/>
          </a:xfrm>
        </p:spPr>
        <p:txBody>
          <a:bodyPr tIns="0"/>
          <a:lstStyle>
            <a:lvl1pPr>
              <a:defRPr sz="10800"/>
            </a:lvl1pPr>
            <a:lvl2pPr>
              <a:defRPr sz="9800"/>
            </a:lvl2pPr>
            <a:lvl3pPr>
              <a:defRPr sz="8800"/>
            </a:lvl3pPr>
            <a:lvl4pPr>
              <a:defRPr sz="7900"/>
            </a:lvl4pPr>
            <a:lvl5pPr>
              <a:defRPr sz="7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23225128" y="12029916"/>
            <a:ext cx="20208875" cy="18398032"/>
          </a:xfrm>
        </p:spPr>
        <p:txBody>
          <a:bodyPr tIns="0"/>
          <a:lstStyle>
            <a:lvl1pPr>
              <a:defRPr sz="10800"/>
            </a:lvl1pPr>
            <a:lvl2pPr>
              <a:defRPr sz="9800"/>
            </a:lvl2pPr>
            <a:lvl3pPr>
              <a:defRPr sz="8800"/>
            </a:lvl3pPr>
            <a:lvl4pPr>
              <a:defRPr sz="7900"/>
            </a:lvl4pPr>
            <a:lvl5pPr>
              <a:defRPr sz="7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79A1E9DE-7E5D-4DC6-8EC8-0737219FA39D}" type="datetime1">
              <a:rPr lang="en-US"/>
              <a:pPr>
                <a:defRPr/>
              </a:pPr>
              <a:t>10/22/2010</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6F7FDF48-5DEC-4AA2-8362-9638CB26FBB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286000" y="3368377"/>
            <a:ext cx="41529000" cy="5468144"/>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245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CD70566A-295E-4727-A680-05154BDD0FBB}" type="datetime1">
              <a:rPr lang="en-US"/>
              <a:pPr>
                <a:defRPr/>
              </a:pPr>
              <a:t>10/22/2010</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8D2D83D8-9861-45AB-8119-E8507B83D933}"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710599E3-3479-4C64-B34B-2BA811D8845A}" type="datetime1">
              <a:rPr lang="en-US"/>
              <a:pPr>
                <a:defRPr/>
              </a:pPr>
              <a:t>10/22/2010</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65549D3E-E6D7-41D9-9518-41F7259A30C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0" y="2460674"/>
            <a:ext cx="13716000" cy="5559280"/>
          </a:xfrm>
        </p:spPr>
        <p:txBody>
          <a:bodyPr>
            <a:noAutofit/>
          </a:bodyPr>
          <a:lstStyle>
            <a:lvl1pPr algn="l" rtl="0">
              <a:spcBef>
                <a:spcPct val="0"/>
              </a:spcBef>
              <a:buNone/>
              <a:defRPr sz="128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3429000" y="8019944"/>
            <a:ext cx="13716000" cy="21872575"/>
          </a:xfrm>
        </p:spPr>
        <p:txBody>
          <a:bodyPr lIns="89747" rIns="89747"/>
          <a:lstStyle>
            <a:lvl1pPr marL="0" indent="0" algn="l">
              <a:buNone/>
              <a:defRPr sz="6900"/>
            </a:lvl1pPr>
            <a:lvl2pPr indent="0" algn="l">
              <a:buNone/>
              <a:defRPr sz="5900"/>
            </a:lvl2pPr>
            <a:lvl3pPr indent="0" algn="l">
              <a:buNone/>
              <a:defRPr sz="4900"/>
            </a:lvl3pPr>
            <a:lvl4pPr indent="0" algn="l">
              <a:buNone/>
              <a:defRPr sz="4400"/>
            </a:lvl4pPr>
            <a:lvl5pPr indent="0" algn="l">
              <a:buNone/>
              <a:defRPr sz="4400"/>
            </a:lvl5pPr>
          </a:lstStyle>
          <a:p>
            <a:pPr lvl="0"/>
            <a:r>
              <a:rPr lang="en-US" smtClean="0"/>
              <a:t>Click to edit Master text styles</a:t>
            </a:r>
          </a:p>
        </p:txBody>
      </p:sp>
      <p:sp>
        <p:nvSpPr>
          <p:cNvPr id="4" name="Content Placeholder 3"/>
          <p:cNvSpPr>
            <a:spLocks noGrp="1"/>
          </p:cNvSpPr>
          <p:nvPr>
            <p:ph sz="half" idx="1"/>
          </p:nvPr>
        </p:nvSpPr>
        <p:spPr>
          <a:xfrm>
            <a:off x="17875250" y="8019944"/>
            <a:ext cx="25558750" cy="21872575"/>
          </a:xfrm>
        </p:spPr>
        <p:txBody>
          <a:bodyPr tIns="0"/>
          <a:lstStyle>
            <a:lvl1pPr>
              <a:defRPr sz="13700"/>
            </a:lvl1pPr>
            <a:lvl2pPr>
              <a:defRPr sz="12800"/>
            </a:lvl2pPr>
            <a:lvl3pPr>
              <a:defRPr sz="11800"/>
            </a:lvl3pPr>
            <a:lvl4pPr>
              <a:defRPr sz="9800"/>
            </a:lvl4pPr>
            <a:lvl5pPr>
              <a:defRPr sz="8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98EDA45F-BDC6-45A4-ABB5-98F509AAFBA3}" type="datetime1">
              <a:rPr lang="en-US"/>
              <a:pPr>
                <a:defRPr/>
              </a:pPr>
              <a:t>10/22/2010</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822C36AB-C7A9-4BB8-AC20-8E661548EEC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13"/>
          <p:cNvSpPr>
            <a:spLocks noChangeArrowheads="1"/>
          </p:cNvSpPr>
          <p:nvPr/>
        </p:nvSpPr>
        <p:spPr bwMode="auto">
          <a:xfrm rot="420000" flipV="1">
            <a:off x="15828963" y="5300663"/>
            <a:ext cx="26289000" cy="19685000"/>
          </a:xfrm>
          <a:custGeom>
            <a:avLst/>
            <a:gdLst>
              <a:gd name="T0" fmla="*/ 26289000 w 26289000"/>
              <a:gd name="T1" fmla="*/ 9842500 h 19685000"/>
              <a:gd name="T2" fmla="*/ 13144500 w 26289000"/>
              <a:gd name="T3" fmla="*/ 19685000 h 19685000"/>
              <a:gd name="T4" fmla="*/ 0 w 26289000"/>
              <a:gd name="T5" fmla="*/ 9842500 h 19685000"/>
              <a:gd name="T6" fmla="*/ 13144500 w 26289000"/>
              <a:gd name="T7" fmla="*/ 0 h 19685000"/>
              <a:gd name="T8" fmla="*/ 0 60000 65536"/>
              <a:gd name="T9" fmla="*/ 5898240 60000 65536"/>
              <a:gd name="T10" fmla="*/ 11796480 60000 65536"/>
              <a:gd name="T11" fmla="*/ 17694720 60000 65536"/>
              <a:gd name="T12" fmla="*/ 0 w 26289000"/>
              <a:gd name="T13" fmla="*/ 0 h 19685000"/>
              <a:gd name="T14" fmla="*/ 25930130 w 26289000"/>
              <a:gd name="T15" fmla="*/ 19685000 h 19685000"/>
            </a:gdLst>
            <a:ahLst/>
            <a:cxnLst>
              <a:cxn ang="T8">
                <a:pos x="T0" y="T1"/>
              </a:cxn>
              <a:cxn ang="T9">
                <a:pos x="T2" y="T3"/>
              </a:cxn>
              <a:cxn ang="T10">
                <a:pos x="T4" y="T5"/>
              </a:cxn>
              <a:cxn ang="T11">
                <a:pos x="T6" y="T7"/>
              </a:cxn>
            </a:cxnLst>
            <a:rect l="T12" t="T13" r="T14" b="T15"/>
            <a:pathLst>
              <a:path w="26289000" h="19685000">
                <a:moveTo>
                  <a:pt x="0" y="0"/>
                </a:moveTo>
                <a:lnTo>
                  <a:pt x="25571285" y="0"/>
                </a:lnTo>
                <a:lnTo>
                  <a:pt x="26289000" y="717715"/>
                </a:lnTo>
                <a:lnTo>
                  <a:pt x="26289000" y="19685000"/>
                </a:lnTo>
                <a:lnTo>
                  <a:pt x="0" y="19685000"/>
                </a:lnTo>
                <a:lnTo>
                  <a:pt x="0" y="0"/>
                </a:lnTo>
                <a:close/>
              </a:path>
            </a:pathLst>
          </a:custGeom>
          <a:solidFill>
            <a:srgbClr val="FFFFFF"/>
          </a:solidFill>
          <a:ln w="3175" cap="rnd">
            <a:solidFill>
              <a:srgbClr val="C0C0C0"/>
            </a:solidFill>
            <a:miter lim="800000"/>
            <a:headEnd/>
            <a:tailEnd/>
          </a:ln>
          <a:effectLst>
            <a:outerShdw blurRad="63500" dist="38500" dir="7500041" sx="98500" sy="100079" kx="99984" algn="tl" rotWithShape="0">
              <a:srgbClr val="000000">
                <a:alpha val="25000"/>
              </a:srgbClr>
            </a:outerShdw>
          </a:effectLst>
        </p:spPr>
        <p:txBody>
          <a:bodyPr lIns="448733" tIns="224366" rIns="448733" bIns="224366" anchor="ctr"/>
          <a:lstStyle/>
          <a:p>
            <a:pPr algn="ctr" defTabSz="4481472">
              <a:defRPr/>
            </a:pPr>
            <a:endParaRPr lang="en-US">
              <a:solidFill>
                <a:schemeClr val="lt1"/>
              </a:solidFill>
              <a:latin typeface="+mn-lt"/>
              <a:ea typeface="+mn-ea"/>
              <a:cs typeface="+mn-cs"/>
            </a:endParaRPr>
          </a:p>
        </p:txBody>
      </p:sp>
      <p:sp>
        <p:nvSpPr>
          <p:cNvPr id="6" name="Right Triangle 5"/>
          <p:cNvSpPr>
            <a:spLocks noChangeArrowheads="1"/>
          </p:cNvSpPr>
          <p:nvPr/>
        </p:nvSpPr>
        <p:spPr bwMode="auto">
          <a:xfrm rot="420000" flipV="1">
            <a:off x="40020875" y="25641300"/>
            <a:ext cx="776288" cy="742950"/>
          </a:xfrm>
          <a:prstGeom prst="rtTriangle">
            <a:avLst/>
          </a:prstGeom>
          <a:solidFill>
            <a:srgbClr val="FFFFFF"/>
          </a:solidFill>
          <a:ln w="12700">
            <a:solidFill>
              <a:srgbClr val="FFFFFF"/>
            </a:solidFill>
            <a:bevel/>
            <a:headEnd/>
            <a:tailEnd/>
          </a:ln>
          <a:effectLst>
            <a:outerShdw blurRad="63500" dist="6350" dir="12899787" algn="tl" rotWithShape="0">
              <a:srgbClr val="000000">
                <a:alpha val="46999"/>
              </a:srgbClr>
            </a:outerShdw>
          </a:effectLst>
        </p:spPr>
        <p:txBody>
          <a:bodyPr lIns="448733" tIns="224366" rIns="448733" bIns="224366" anchor="ctr"/>
          <a:lstStyle/>
          <a:p>
            <a:pPr algn="ctr" defTabSz="4481472">
              <a:defRPr/>
            </a:pPr>
            <a:endParaRPr lang="en-US">
              <a:solidFill>
                <a:schemeClr val="lt1"/>
              </a:solidFill>
              <a:latin typeface="+mn-lt"/>
              <a:ea typeface="+mn-ea"/>
              <a:cs typeface="+mn-cs"/>
            </a:endParaRPr>
          </a:p>
        </p:txBody>
      </p:sp>
      <p:sp>
        <p:nvSpPr>
          <p:cNvPr id="7" name="Freeform 6"/>
          <p:cNvSpPr>
            <a:spLocks/>
          </p:cNvSpPr>
          <p:nvPr/>
        </p:nvSpPr>
        <p:spPr bwMode="auto">
          <a:xfrm flipV="1">
            <a:off x="-47625" y="27827288"/>
            <a:ext cx="45815250" cy="4981575"/>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448733" tIns="224366" rIns="448733" bIns="224366"/>
          <a:lstStyle/>
          <a:p>
            <a:pPr defTabSz="4481472">
              <a:defRPr/>
            </a:pPr>
            <a:endParaRPr lang="en-US">
              <a:latin typeface="+mn-lt"/>
              <a:ea typeface="+mn-ea"/>
              <a:cs typeface="+mn-cs"/>
            </a:endParaRPr>
          </a:p>
        </p:txBody>
      </p:sp>
      <p:sp>
        <p:nvSpPr>
          <p:cNvPr id="8" name="Freeform 7"/>
          <p:cNvSpPr>
            <a:spLocks/>
          </p:cNvSpPr>
          <p:nvPr/>
        </p:nvSpPr>
        <p:spPr bwMode="auto">
          <a:xfrm flipV="1">
            <a:off x="21907500" y="29756100"/>
            <a:ext cx="23812500" cy="3052763"/>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448733" tIns="224366" rIns="448733" bIns="224366"/>
          <a:lstStyle/>
          <a:p>
            <a:pPr defTabSz="4481472">
              <a:defRPr/>
            </a:pPr>
            <a:endParaRPr lang="en-US">
              <a:latin typeface="+mn-lt"/>
              <a:ea typeface="+mn-ea"/>
              <a:cs typeface="+mn-cs"/>
            </a:endParaRPr>
          </a:p>
        </p:txBody>
      </p:sp>
      <p:sp>
        <p:nvSpPr>
          <p:cNvPr id="2" name="Title 1"/>
          <p:cNvSpPr>
            <a:spLocks noGrp="1"/>
          </p:cNvSpPr>
          <p:nvPr>
            <p:ph type="title"/>
          </p:nvPr>
        </p:nvSpPr>
        <p:spPr>
          <a:xfrm>
            <a:off x="3048000" y="5630784"/>
            <a:ext cx="11064240" cy="7571303"/>
          </a:xfrm>
        </p:spPr>
        <p:txBody>
          <a:bodyPr lIns="224366" rIns="224366" bIns="224366"/>
          <a:lstStyle>
            <a:lvl1pPr algn="l">
              <a:buNone/>
              <a:defRPr sz="98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3048000" y="13532986"/>
            <a:ext cx="11049000" cy="10425928"/>
          </a:xfrm>
        </p:spPr>
        <p:txBody>
          <a:bodyPr lIns="314113" rIns="224366"/>
          <a:lstStyle>
            <a:lvl1pPr marL="0" indent="0" algn="l">
              <a:spcBef>
                <a:spcPts val="1227"/>
              </a:spcBef>
              <a:buFontTx/>
              <a:buNone/>
              <a:defRPr sz="6400"/>
            </a:lvl1pPr>
            <a:lvl2pPr>
              <a:defRPr sz="5900"/>
            </a:lvl2pPr>
            <a:lvl3pPr>
              <a:defRPr sz="4900"/>
            </a:lvl3pPr>
            <a:lvl4pPr>
              <a:defRPr sz="4400"/>
            </a:lvl4pPr>
            <a:lvl5pPr>
              <a:defRPr sz="4400"/>
            </a:lvl5pPr>
          </a:lstStyle>
          <a:p>
            <a:pPr lvl="0"/>
            <a:r>
              <a:rPr lang="en-US" smtClean="0"/>
              <a:t>Click to edit Master text styles</a:t>
            </a:r>
          </a:p>
        </p:txBody>
      </p:sp>
      <p:sp>
        <p:nvSpPr>
          <p:cNvPr id="3" name="Picture Placeholder 2"/>
          <p:cNvSpPr>
            <a:spLocks noGrp="1"/>
          </p:cNvSpPr>
          <p:nvPr>
            <p:ph type="pic" idx="1"/>
          </p:nvPr>
        </p:nvSpPr>
        <p:spPr>
          <a:xfrm rot="420000">
            <a:off x="17428965" y="5738523"/>
            <a:ext cx="23088600" cy="18810415"/>
          </a:xfrm>
          <a:prstGeom prst="rect">
            <a:avLst/>
          </a:prstGeom>
          <a:solidFill>
            <a:schemeClr val="bg2"/>
          </a:solidFill>
          <a:ln w="3000" cap="rnd">
            <a:solidFill>
              <a:srgbClr val="C0C0C0"/>
            </a:solidFill>
            <a:round/>
          </a:ln>
          <a:effectLst/>
        </p:spPr>
        <p:txBody>
          <a:bodyPr>
            <a:normAutofit/>
          </a:bodyPr>
          <a:lstStyle>
            <a:lvl1pPr marL="0" indent="0">
              <a:buNone/>
              <a:defRPr sz="157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439E1DA9-C565-4699-9FD8-9F6A8BE657F8}" type="datetime1">
              <a:rPr lang="en-US"/>
              <a:pPr>
                <a:defRPr/>
              </a:pPr>
              <a:t>10/22/2010</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40386000" y="30408563"/>
            <a:ext cx="3048000" cy="1747837"/>
          </a:xfrm>
        </p:spPr>
        <p:txBody>
          <a:bodyPr/>
          <a:lstStyle>
            <a:lvl1pPr>
              <a:defRPr/>
            </a:lvl1pPr>
          </a:lstStyle>
          <a:p>
            <a:pPr>
              <a:defRPr/>
            </a:pPr>
            <a:fld id="{5298BEFA-C6AE-4A0D-B614-EC6E05F79612}"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7" name="Freeform 6"/>
          <p:cNvSpPr>
            <a:spLocks/>
          </p:cNvSpPr>
          <p:nvPr/>
        </p:nvSpPr>
        <p:spPr bwMode="auto">
          <a:xfrm>
            <a:off x="-47625" y="-34925"/>
            <a:ext cx="45815250" cy="4983163"/>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lIns="448733" tIns="224366" rIns="448733" bIns="224366"/>
          <a:lstStyle/>
          <a:p>
            <a:pPr defTabSz="4481472">
              <a:defRPr/>
            </a:pPr>
            <a:endParaRPr lang="en-US">
              <a:latin typeface="+mn-lt"/>
              <a:ea typeface="+mn-ea"/>
              <a:cs typeface="+mn-cs"/>
            </a:endParaRPr>
          </a:p>
        </p:txBody>
      </p:sp>
      <p:sp>
        <p:nvSpPr>
          <p:cNvPr id="8" name="Freeform 7"/>
          <p:cNvSpPr>
            <a:spLocks/>
          </p:cNvSpPr>
          <p:nvPr/>
        </p:nvSpPr>
        <p:spPr bwMode="auto">
          <a:xfrm>
            <a:off x="21907500" y="-34925"/>
            <a:ext cx="23812500" cy="3054350"/>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lIns="448733" tIns="224366" rIns="448733" bIns="224366"/>
          <a:lstStyle/>
          <a:p>
            <a:pPr defTabSz="4481472">
              <a:defRPr/>
            </a:pPr>
            <a:endParaRPr lang="en-US">
              <a:latin typeface="+mn-lt"/>
              <a:ea typeface="+mn-ea"/>
              <a:cs typeface="+mn-cs"/>
            </a:endParaRPr>
          </a:p>
        </p:txBody>
      </p:sp>
      <p:sp>
        <p:nvSpPr>
          <p:cNvPr id="1028" name="Title Placeholder 8"/>
          <p:cNvSpPr>
            <a:spLocks noGrp="1"/>
          </p:cNvSpPr>
          <p:nvPr>
            <p:ph type="title"/>
          </p:nvPr>
        </p:nvSpPr>
        <p:spPr bwMode="auto">
          <a:xfrm>
            <a:off x="2286000" y="3368675"/>
            <a:ext cx="41148000" cy="5467350"/>
          </a:xfrm>
          <a:prstGeom prst="rect">
            <a:avLst/>
          </a:prstGeom>
          <a:noFill/>
          <a:ln w="9525">
            <a:noFill/>
            <a:miter lim="800000"/>
            <a:headEnd/>
            <a:tailEnd/>
          </a:ln>
        </p:spPr>
        <p:txBody>
          <a:bodyPr vert="horz" wrap="square" lIns="0" tIns="224366"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2286000" y="9259888"/>
            <a:ext cx="41148000" cy="20997862"/>
          </a:xfrm>
          <a:prstGeom prst="rect">
            <a:avLst/>
          </a:prstGeom>
          <a:noFill/>
          <a:ln w="9525">
            <a:noFill/>
            <a:miter lim="800000"/>
            <a:headEnd/>
            <a:tailEnd/>
          </a:ln>
        </p:spPr>
        <p:txBody>
          <a:bodyPr vert="horz" wrap="square" lIns="448733" tIns="224366" rIns="448733" bIns="22436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2286000" y="30408563"/>
            <a:ext cx="10668000" cy="1747837"/>
          </a:xfrm>
          <a:prstGeom prst="rect">
            <a:avLst/>
          </a:prstGeom>
        </p:spPr>
        <p:txBody>
          <a:bodyPr vert="horz" wrap="square" lIns="0" tIns="0" rIns="0" bIns="0" numCol="1" anchor="b" anchorCtr="0" compatLnSpc="1">
            <a:prstTxWarp prst="textNoShape">
              <a:avLst/>
            </a:prstTxWarp>
          </a:bodyPr>
          <a:lstStyle>
            <a:lvl1pPr>
              <a:defRPr sz="5900">
                <a:solidFill>
                  <a:srgbClr val="383838"/>
                </a:solidFill>
                <a:latin typeface="Arial" pitchFamily="-107" charset="0"/>
                <a:ea typeface="ＭＳ Ｐゴシック" pitchFamily="-107" charset="-128"/>
                <a:cs typeface="ＭＳ Ｐゴシック" pitchFamily="-107" charset="-128"/>
              </a:defRPr>
            </a:lvl1pPr>
          </a:lstStyle>
          <a:p>
            <a:pPr>
              <a:defRPr/>
            </a:pPr>
            <a:fld id="{E558381A-AB01-4834-90D3-DFCC286392C5}" type="datetime1">
              <a:rPr lang="en-US"/>
              <a:pPr>
                <a:defRPr/>
              </a:pPr>
              <a:t>10/22/2010</a:t>
            </a:fld>
            <a:endParaRPr lang="en-US"/>
          </a:p>
        </p:txBody>
      </p:sp>
      <p:sp>
        <p:nvSpPr>
          <p:cNvPr id="22" name="Footer Placeholder 21"/>
          <p:cNvSpPr>
            <a:spLocks noGrp="1"/>
          </p:cNvSpPr>
          <p:nvPr>
            <p:ph type="ftr" sz="quarter" idx="3"/>
          </p:nvPr>
        </p:nvSpPr>
        <p:spPr>
          <a:xfrm>
            <a:off x="13335000" y="30408563"/>
            <a:ext cx="16764000" cy="1747837"/>
          </a:xfrm>
          <a:prstGeom prst="rect">
            <a:avLst/>
          </a:prstGeom>
        </p:spPr>
        <p:txBody>
          <a:bodyPr vert="horz" wrap="square" lIns="0" tIns="0" rIns="0" bIns="0" numCol="1" anchor="b" anchorCtr="0" compatLnSpc="1">
            <a:prstTxWarp prst="textNoShape">
              <a:avLst/>
            </a:prstTxWarp>
          </a:bodyPr>
          <a:lstStyle>
            <a:lvl1pPr>
              <a:defRPr sz="5900">
                <a:solidFill>
                  <a:srgbClr val="383838"/>
                </a:solidFill>
                <a:latin typeface="Arial" pitchFamily="-107" charset="0"/>
                <a:ea typeface="ＭＳ Ｐゴシック" pitchFamily="-107" charset="-128"/>
                <a:cs typeface="ＭＳ Ｐゴシック" pitchFamily="-107" charset="-128"/>
              </a:defRPr>
            </a:lvl1pPr>
          </a:lstStyle>
          <a:p>
            <a:pPr>
              <a:defRPr/>
            </a:pPr>
            <a:endParaRPr lang="en-US"/>
          </a:p>
        </p:txBody>
      </p:sp>
      <p:sp>
        <p:nvSpPr>
          <p:cNvPr id="18" name="Slide Number Placeholder 17"/>
          <p:cNvSpPr>
            <a:spLocks noGrp="1"/>
          </p:cNvSpPr>
          <p:nvPr>
            <p:ph type="sldNum" sz="quarter" idx="4"/>
          </p:nvPr>
        </p:nvSpPr>
        <p:spPr>
          <a:xfrm>
            <a:off x="39624000" y="30408563"/>
            <a:ext cx="3810000" cy="1747837"/>
          </a:xfrm>
          <a:prstGeom prst="rect">
            <a:avLst/>
          </a:prstGeom>
        </p:spPr>
        <p:txBody>
          <a:bodyPr vert="horz" wrap="square" lIns="0" tIns="0" rIns="0" bIns="0" numCol="1" anchor="b" anchorCtr="0" compatLnSpc="1">
            <a:prstTxWarp prst="textNoShape">
              <a:avLst/>
            </a:prstTxWarp>
          </a:bodyPr>
          <a:lstStyle>
            <a:lvl1pPr algn="r">
              <a:defRPr sz="5900">
                <a:solidFill>
                  <a:srgbClr val="383838"/>
                </a:solidFill>
                <a:latin typeface="Arial" pitchFamily="-107" charset="0"/>
                <a:ea typeface="ＭＳ Ｐゴシック" pitchFamily="-107" charset="-128"/>
                <a:cs typeface="ＭＳ Ｐゴシック" pitchFamily="-107" charset="-128"/>
              </a:defRPr>
            </a:lvl1pPr>
          </a:lstStyle>
          <a:p>
            <a:pPr>
              <a:defRPr/>
            </a:pPr>
            <a:fld id="{C3D9B9F8-6669-4C92-8FF1-A16CDAF071CB}" type="slidenum">
              <a:rPr lang="en-US"/>
              <a:pPr>
                <a:defRPr/>
              </a:pPr>
              <a:t>‹#›</a:t>
            </a:fld>
            <a:endParaRPr lang="en-US"/>
          </a:p>
        </p:txBody>
      </p:sp>
      <p:grpSp>
        <p:nvGrpSpPr>
          <p:cNvPr id="1033" name="Group 1"/>
          <p:cNvGrpSpPr>
            <a:grpSpLocks/>
          </p:cNvGrpSpPr>
          <p:nvPr/>
        </p:nvGrpSpPr>
        <p:grpSpPr bwMode="auto">
          <a:xfrm>
            <a:off x="-95250" y="968375"/>
            <a:ext cx="45902563" cy="310515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defTabSz="4481472">
                <a:defRPr/>
              </a:pPr>
              <a:endParaRPr lang="en-US">
                <a:ea typeface="ＭＳ Ｐゴシック" pitchFamily="-107" charset="-128"/>
                <a:cs typeface="+mn-cs"/>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defTabSz="4481472">
                <a:defRPr/>
              </a:pPr>
              <a:endParaRPr lang="en-US">
                <a:ea typeface="ＭＳ Ｐゴシック" pitchFamily="-107" charset="-128"/>
                <a:cs typeface="+mn-cs"/>
              </a:endParaRPr>
            </a:p>
          </p:txBody>
        </p:sp>
      </p:grpSp>
    </p:spTree>
  </p:cSld>
  <p:clrMap bg1="lt1" tx1="dk1" bg2="lt2" tx2="dk2" accent1="accent1" accent2="accent2" accent3="accent3" accent4="accent4" accent5="accent5" accent6="accent6" hlink="hlink" folHlink="folHlink"/>
  <p:sldLayoutIdLst>
    <p:sldLayoutId id="2147483696" r:id="rId1"/>
    <p:sldLayoutId id="2147483688" r:id="rId2"/>
    <p:sldLayoutId id="2147483697" r:id="rId3"/>
    <p:sldLayoutId id="2147483689" r:id="rId4"/>
    <p:sldLayoutId id="2147483690" r:id="rId5"/>
    <p:sldLayoutId id="2147483691" r:id="rId6"/>
    <p:sldLayoutId id="2147483692" r:id="rId7"/>
    <p:sldLayoutId id="2147483693" r:id="rId8"/>
    <p:sldLayoutId id="2147483698" r:id="rId9"/>
    <p:sldLayoutId id="2147483694" r:id="rId10"/>
    <p:sldLayoutId id="2147483695" r:id="rId11"/>
  </p:sldLayoutIdLst>
  <p:txStyles>
    <p:titleStyle>
      <a:lvl1pPr algn="l" rtl="0" eaLnBrk="0" fontAlgn="base" hangingPunct="0">
        <a:spcBef>
          <a:spcPct val="0"/>
        </a:spcBef>
        <a:spcAft>
          <a:spcPct val="0"/>
        </a:spcAft>
        <a:defRPr sz="24500" kern="1200">
          <a:solidFill>
            <a:schemeClr val="tx2"/>
          </a:solidFill>
          <a:latin typeface="+mj-lt"/>
          <a:ea typeface="+mj-ea"/>
          <a:cs typeface="+mj-cs"/>
        </a:defRPr>
      </a:lvl1pPr>
      <a:lvl2pPr algn="l" rtl="0" eaLnBrk="0" fontAlgn="base" hangingPunct="0">
        <a:spcBef>
          <a:spcPct val="0"/>
        </a:spcBef>
        <a:spcAft>
          <a:spcPct val="0"/>
        </a:spcAft>
        <a:defRPr sz="24500">
          <a:solidFill>
            <a:schemeClr val="tx2"/>
          </a:solidFill>
          <a:latin typeface="Calibri" pitchFamily="-107" charset="0"/>
        </a:defRPr>
      </a:lvl2pPr>
      <a:lvl3pPr algn="l" rtl="0" eaLnBrk="0" fontAlgn="base" hangingPunct="0">
        <a:spcBef>
          <a:spcPct val="0"/>
        </a:spcBef>
        <a:spcAft>
          <a:spcPct val="0"/>
        </a:spcAft>
        <a:defRPr sz="24500">
          <a:solidFill>
            <a:schemeClr val="tx2"/>
          </a:solidFill>
          <a:latin typeface="Calibri" pitchFamily="-107" charset="0"/>
        </a:defRPr>
      </a:lvl3pPr>
      <a:lvl4pPr algn="l" rtl="0" eaLnBrk="0" fontAlgn="base" hangingPunct="0">
        <a:spcBef>
          <a:spcPct val="0"/>
        </a:spcBef>
        <a:spcAft>
          <a:spcPct val="0"/>
        </a:spcAft>
        <a:defRPr sz="24500">
          <a:solidFill>
            <a:schemeClr val="tx2"/>
          </a:solidFill>
          <a:latin typeface="Calibri" pitchFamily="-107" charset="0"/>
        </a:defRPr>
      </a:lvl4pPr>
      <a:lvl5pPr algn="l" rtl="0" eaLnBrk="0" fontAlgn="base" hangingPunct="0">
        <a:spcBef>
          <a:spcPct val="0"/>
        </a:spcBef>
        <a:spcAft>
          <a:spcPct val="0"/>
        </a:spcAft>
        <a:defRPr sz="24500">
          <a:solidFill>
            <a:schemeClr val="tx2"/>
          </a:solidFill>
          <a:latin typeface="Calibri" pitchFamily="-107" charset="0"/>
        </a:defRPr>
      </a:lvl5pPr>
      <a:lvl6pPr marL="457200" algn="l" rtl="0" fontAlgn="base">
        <a:spcBef>
          <a:spcPct val="0"/>
        </a:spcBef>
        <a:spcAft>
          <a:spcPct val="0"/>
        </a:spcAft>
        <a:defRPr sz="24500">
          <a:solidFill>
            <a:schemeClr val="tx2"/>
          </a:solidFill>
          <a:latin typeface="Calibri" pitchFamily="-107" charset="0"/>
        </a:defRPr>
      </a:lvl6pPr>
      <a:lvl7pPr marL="914400" algn="l" rtl="0" fontAlgn="base">
        <a:spcBef>
          <a:spcPct val="0"/>
        </a:spcBef>
        <a:spcAft>
          <a:spcPct val="0"/>
        </a:spcAft>
        <a:defRPr sz="24500">
          <a:solidFill>
            <a:schemeClr val="tx2"/>
          </a:solidFill>
          <a:latin typeface="Calibri" pitchFamily="-107" charset="0"/>
        </a:defRPr>
      </a:lvl7pPr>
      <a:lvl8pPr marL="1371600" algn="l" rtl="0" fontAlgn="base">
        <a:spcBef>
          <a:spcPct val="0"/>
        </a:spcBef>
        <a:spcAft>
          <a:spcPct val="0"/>
        </a:spcAft>
        <a:defRPr sz="24500">
          <a:solidFill>
            <a:schemeClr val="tx2"/>
          </a:solidFill>
          <a:latin typeface="Calibri" pitchFamily="-107" charset="0"/>
        </a:defRPr>
      </a:lvl8pPr>
      <a:lvl9pPr marL="1828800" algn="l" rtl="0" fontAlgn="base">
        <a:spcBef>
          <a:spcPct val="0"/>
        </a:spcBef>
        <a:spcAft>
          <a:spcPct val="0"/>
        </a:spcAft>
        <a:defRPr sz="24500">
          <a:solidFill>
            <a:schemeClr val="tx2"/>
          </a:solidFill>
          <a:latin typeface="Calibri" pitchFamily="-107" charset="0"/>
        </a:defRPr>
      </a:lvl9pPr>
    </p:titleStyle>
    <p:bodyStyle>
      <a:lvl1pPr marL="1344613" indent="-1344613" algn="l" rtl="0" eaLnBrk="0" fontAlgn="base" hangingPunct="0">
        <a:spcBef>
          <a:spcPct val="20000"/>
        </a:spcBef>
        <a:spcAft>
          <a:spcPct val="0"/>
        </a:spcAft>
        <a:buClr>
          <a:srgbClr val="FEB80A"/>
        </a:buClr>
        <a:buSzPct val="95000"/>
        <a:buFont typeface="Wingdings 2" pitchFamily="18" charset="2"/>
        <a:buChar char=""/>
        <a:defRPr sz="12800" kern="1200">
          <a:solidFill>
            <a:schemeClr val="tx1"/>
          </a:solidFill>
          <a:latin typeface="+mn-lt"/>
          <a:ea typeface="+mn-ea"/>
          <a:cs typeface="+mn-cs"/>
        </a:defRPr>
      </a:lvl1pPr>
      <a:lvl2pPr marL="3138488" indent="-1211263" algn="l" rtl="0" eaLnBrk="0" fontAlgn="base" hangingPunct="0">
        <a:spcBef>
          <a:spcPct val="20000"/>
        </a:spcBef>
        <a:spcAft>
          <a:spcPct val="0"/>
        </a:spcAft>
        <a:buClr>
          <a:schemeClr val="accent1"/>
        </a:buClr>
        <a:buSzPct val="85000"/>
        <a:buFont typeface="Wingdings 2" pitchFamily="18" charset="2"/>
        <a:buChar char=""/>
        <a:defRPr sz="11800" kern="1200">
          <a:solidFill>
            <a:schemeClr val="tx1"/>
          </a:solidFill>
          <a:latin typeface="+mn-lt"/>
          <a:ea typeface="ＭＳ Ｐゴシック" pitchFamily="-107" charset="-128"/>
          <a:cs typeface="ＭＳ Ｐゴシック"/>
        </a:defRPr>
      </a:lvl2pPr>
      <a:lvl3pPr marL="4484688" indent="-1211263" algn="l" rtl="0" eaLnBrk="0" fontAlgn="base" hangingPunct="0">
        <a:spcBef>
          <a:spcPct val="20000"/>
        </a:spcBef>
        <a:spcAft>
          <a:spcPct val="0"/>
        </a:spcAft>
        <a:buClr>
          <a:schemeClr val="accent2"/>
        </a:buClr>
        <a:buSzPct val="70000"/>
        <a:buFont typeface="Wingdings 2" pitchFamily="18" charset="2"/>
        <a:buChar char=""/>
        <a:defRPr sz="10300" kern="1200">
          <a:solidFill>
            <a:schemeClr val="tx1"/>
          </a:solidFill>
          <a:latin typeface="+mn-lt"/>
          <a:ea typeface="ＭＳ Ｐゴシック" pitchFamily="-107" charset="-128"/>
          <a:cs typeface="ＭＳ Ｐゴシック"/>
        </a:defRPr>
      </a:lvl3pPr>
      <a:lvl4pPr marL="5830888" indent="-1030288" algn="l" rtl="0" eaLnBrk="0" fontAlgn="base" hangingPunct="0">
        <a:spcBef>
          <a:spcPct val="20000"/>
        </a:spcBef>
        <a:spcAft>
          <a:spcPct val="0"/>
        </a:spcAft>
        <a:buClr>
          <a:srgbClr val="FEB80A"/>
        </a:buClr>
        <a:buSzPct val="65000"/>
        <a:buFont typeface="Wingdings 2" pitchFamily="18" charset="2"/>
        <a:buChar char=""/>
        <a:defRPr sz="9800" kern="1200">
          <a:solidFill>
            <a:schemeClr val="tx1"/>
          </a:solidFill>
          <a:latin typeface="+mn-lt"/>
          <a:ea typeface="ＭＳ Ｐゴシック" pitchFamily="-107" charset="-128"/>
          <a:cs typeface="ＭＳ Ｐゴシック"/>
        </a:defRPr>
      </a:lvl4pPr>
      <a:lvl5pPr marL="7177088" indent="-1030288" algn="l" rtl="0" eaLnBrk="0" fontAlgn="base" hangingPunct="0">
        <a:spcBef>
          <a:spcPct val="20000"/>
        </a:spcBef>
        <a:spcAft>
          <a:spcPct val="0"/>
        </a:spcAft>
        <a:buClr>
          <a:srgbClr val="00ADDC"/>
        </a:buClr>
        <a:buSzPct val="65000"/>
        <a:buFont typeface="Wingdings 2" pitchFamily="18" charset="2"/>
        <a:buChar char=""/>
        <a:defRPr sz="9800" kern="1200">
          <a:solidFill>
            <a:schemeClr val="tx1"/>
          </a:solidFill>
          <a:latin typeface="+mn-lt"/>
          <a:ea typeface="ＭＳ Ｐゴシック" pitchFamily="-107" charset="-128"/>
          <a:cs typeface="ＭＳ Ｐゴシック"/>
        </a:defRPr>
      </a:lvl5pPr>
      <a:lvl6pPr marL="8525920" indent="-1032085" algn="l" rtl="0" eaLnBrk="1" latinLnBrk="0" hangingPunct="1">
        <a:spcBef>
          <a:spcPct val="20000"/>
        </a:spcBef>
        <a:buClr>
          <a:schemeClr val="accent5"/>
        </a:buClr>
        <a:buSzPct val="80000"/>
        <a:buFont typeface="Wingdings 2"/>
        <a:buChar char=""/>
        <a:defRPr kumimoji="0" sz="8800" kern="1200">
          <a:solidFill>
            <a:schemeClr val="tx1"/>
          </a:solidFill>
          <a:latin typeface="+mn-lt"/>
          <a:ea typeface="+mn-ea"/>
          <a:cs typeface="+mn-cs"/>
        </a:defRPr>
      </a:lvl6pPr>
      <a:lvl7pPr marL="9423386" indent="-897465" algn="l" rtl="0" eaLnBrk="1" latinLnBrk="0" hangingPunct="1">
        <a:spcBef>
          <a:spcPct val="20000"/>
        </a:spcBef>
        <a:buClr>
          <a:schemeClr val="accent6"/>
        </a:buClr>
        <a:buSzPct val="80000"/>
        <a:buFont typeface="Wingdings 2"/>
        <a:buChar char=""/>
        <a:defRPr kumimoji="0" sz="7900" kern="1200" baseline="0">
          <a:solidFill>
            <a:schemeClr val="tx1"/>
          </a:solidFill>
          <a:latin typeface="+mn-lt"/>
          <a:ea typeface="+mn-ea"/>
          <a:cs typeface="+mn-cs"/>
        </a:defRPr>
      </a:lvl7pPr>
      <a:lvl8pPr marL="10769584" indent="-897465" algn="l" rtl="0" eaLnBrk="1" latinLnBrk="0" hangingPunct="1">
        <a:spcBef>
          <a:spcPct val="20000"/>
        </a:spcBef>
        <a:buClr>
          <a:schemeClr val="tx2"/>
        </a:buClr>
        <a:buChar char="•"/>
        <a:defRPr kumimoji="0" sz="7900" kern="1200">
          <a:solidFill>
            <a:schemeClr val="tx1"/>
          </a:solidFill>
          <a:latin typeface="+mn-lt"/>
          <a:ea typeface="+mn-ea"/>
          <a:cs typeface="+mn-cs"/>
        </a:defRPr>
      </a:lvl8pPr>
      <a:lvl9pPr marL="12115782" indent="-897465" algn="l" rtl="0" eaLnBrk="1" latinLnBrk="0" hangingPunct="1">
        <a:spcBef>
          <a:spcPct val="20000"/>
        </a:spcBef>
        <a:buClr>
          <a:schemeClr val="tx2"/>
        </a:buClr>
        <a:buFontTx/>
        <a:buChar char="•"/>
        <a:defRPr kumimoji="0" sz="69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2243663" algn="l" rtl="0" eaLnBrk="1" latinLnBrk="0" hangingPunct="1">
        <a:defRPr kumimoji="0" kern="1200">
          <a:solidFill>
            <a:schemeClr val="tx1"/>
          </a:solidFill>
          <a:latin typeface="+mn-lt"/>
          <a:ea typeface="+mn-ea"/>
          <a:cs typeface="+mn-cs"/>
        </a:defRPr>
      </a:lvl2pPr>
      <a:lvl3pPr marL="4487327" algn="l" rtl="0" eaLnBrk="1" latinLnBrk="0" hangingPunct="1">
        <a:defRPr kumimoji="0" kern="1200">
          <a:solidFill>
            <a:schemeClr val="tx1"/>
          </a:solidFill>
          <a:latin typeface="+mn-lt"/>
          <a:ea typeface="+mn-ea"/>
          <a:cs typeface="+mn-cs"/>
        </a:defRPr>
      </a:lvl3pPr>
      <a:lvl4pPr marL="6730990" algn="l" rtl="0" eaLnBrk="1" latinLnBrk="0" hangingPunct="1">
        <a:defRPr kumimoji="0" kern="1200">
          <a:solidFill>
            <a:schemeClr val="tx1"/>
          </a:solidFill>
          <a:latin typeface="+mn-lt"/>
          <a:ea typeface="+mn-ea"/>
          <a:cs typeface="+mn-cs"/>
        </a:defRPr>
      </a:lvl4pPr>
      <a:lvl5pPr marL="8974653" algn="l" rtl="0" eaLnBrk="1" latinLnBrk="0" hangingPunct="1">
        <a:defRPr kumimoji="0" kern="1200">
          <a:solidFill>
            <a:schemeClr val="tx1"/>
          </a:solidFill>
          <a:latin typeface="+mn-lt"/>
          <a:ea typeface="+mn-ea"/>
          <a:cs typeface="+mn-cs"/>
        </a:defRPr>
      </a:lvl5pPr>
      <a:lvl6pPr marL="11218316" algn="l" rtl="0" eaLnBrk="1" latinLnBrk="0" hangingPunct="1">
        <a:defRPr kumimoji="0" kern="1200">
          <a:solidFill>
            <a:schemeClr val="tx1"/>
          </a:solidFill>
          <a:latin typeface="+mn-lt"/>
          <a:ea typeface="+mn-ea"/>
          <a:cs typeface="+mn-cs"/>
        </a:defRPr>
      </a:lvl6pPr>
      <a:lvl7pPr marL="13461980" algn="l" rtl="0" eaLnBrk="1" latinLnBrk="0" hangingPunct="1">
        <a:defRPr kumimoji="0" kern="1200">
          <a:solidFill>
            <a:schemeClr val="tx1"/>
          </a:solidFill>
          <a:latin typeface="+mn-lt"/>
          <a:ea typeface="+mn-ea"/>
          <a:cs typeface="+mn-cs"/>
        </a:defRPr>
      </a:lvl7pPr>
      <a:lvl8pPr marL="15705643" algn="l" rtl="0" eaLnBrk="1" latinLnBrk="0" hangingPunct="1">
        <a:defRPr kumimoji="0" kern="1200">
          <a:solidFill>
            <a:schemeClr val="tx1"/>
          </a:solidFill>
          <a:latin typeface="+mn-lt"/>
          <a:ea typeface="+mn-ea"/>
          <a:cs typeface="+mn-cs"/>
        </a:defRPr>
      </a:lvl8pPr>
      <a:lvl9pPr marL="17949306"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www.vimeo.com/8114019" TargetMode="External"/><Relationship Id="rId13" Type="http://schemas.openxmlformats.org/officeDocument/2006/relationships/image" Target="../media/image10.png"/><Relationship Id="rId18" Type="http://schemas.openxmlformats.org/officeDocument/2006/relationships/image" Target="../media/image15.png"/><Relationship Id="rId3" Type="http://schemas.openxmlformats.org/officeDocument/2006/relationships/image" Target="../media/image2.jpeg"/><Relationship Id="rId7" Type="http://schemas.openxmlformats.org/officeDocument/2006/relationships/hyperlink" Target="http://home.cc.umanitoba.ca/~thompso4/Movie.html" TargetMode="External"/><Relationship Id="rId12" Type="http://schemas.openxmlformats.org/officeDocument/2006/relationships/image" Target="../media/image9.png"/><Relationship Id="rId17" Type="http://schemas.openxmlformats.org/officeDocument/2006/relationships/image" Target="../media/image14.png"/><Relationship Id="rId2" Type="http://schemas.openxmlformats.org/officeDocument/2006/relationships/notesSlide" Target="../notesSlides/notesSlide1.xml"/><Relationship Id="rId16"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5.jpeg"/><Relationship Id="rId11" Type="http://schemas.openxmlformats.org/officeDocument/2006/relationships/image" Target="../media/image8.png"/><Relationship Id="rId5" Type="http://schemas.openxmlformats.org/officeDocument/2006/relationships/image" Target="../media/image4.jpeg"/><Relationship Id="rId15" Type="http://schemas.openxmlformats.org/officeDocument/2006/relationships/image" Target="../media/image12.jpeg"/><Relationship Id="rId10" Type="http://schemas.openxmlformats.org/officeDocument/2006/relationships/image" Target="../media/image7.png"/><Relationship Id="rId19" Type="http://schemas.openxmlformats.org/officeDocument/2006/relationships/image" Target="../media/image16.png"/><Relationship Id="rId4" Type="http://schemas.openxmlformats.org/officeDocument/2006/relationships/image" Target="../media/image3.jpeg"/><Relationship Id="rId9" Type="http://schemas.openxmlformats.org/officeDocument/2006/relationships/image" Target="../media/image6.png"/><Relationship Id="rId14" Type="http://schemas.openxmlformats.org/officeDocument/2006/relationships/image" Target="../media/image1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sp>
        <p:nvSpPr>
          <p:cNvPr id="2053" name="Text Box 11"/>
          <p:cNvSpPr txBox="1">
            <a:spLocks noChangeArrowheads="1"/>
          </p:cNvSpPr>
          <p:nvPr/>
        </p:nvSpPr>
        <p:spPr bwMode="auto">
          <a:xfrm>
            <a:off x="108151" y="18233231"/>
            <a:ext cx="18440400" cy="1914617"/>
          </a:xfrm>
          <a:prstGeom prst="rect">
            <a:avLst/>
          </a:prstGeom>
          <a:solidFill>
            <a:schemeClr val="bg1">
              <a:alpha val="30000"/>
            </a:schemeClr>
          </a:solidFill>
          <a:ln w="25400">
            <a:solidFill>
              <a:schemeClr val="bg2">
                <a:lumMod val="25000"/>
              </a:schemeClr>
            </a:solidFill>
            <a:miter lim="800000"/>
            <a:headEnd/>
            <a:tailEnd/>
          </a:ln>
        </p:spPr>
        <p:txBody>
          <a:bodyPr wrap="square" lIns="448306" tIns="224150" rIns="448306" bIns="224150">
            <a:spAutoFit/>
          </a:bodyPr>
          <a:lstStyle/>
          <a:p>
            <a:pPr algn="just" defTabSz="4479925" eaLnBrk="0" hangingPunct="0">
              <a:spcBef>
                <a:spcPts val="600"/>
              </a:spcBef>
              <a:spcAft>
                <a:spcPts val="600"/>
              </a:spcAft>
              <a:defRPr/>
            </a:pPr>
            <a:r>
              <a:rPr lang="en-US" sz="2500" b="1" dirty="0">
                <a:latin typeface="Arial" pitchFamily="-107" charset="0"/>
                <a:ea typeface="ＭＳ Ｐゴシック" pitchFamily="-107" charset="-128"/>
                <a:cs typeface="ＭＳ Ｐゴシック" pitchFamily="-107" charset="-128"/>
              </a:rPr>
              <a:t>OBJECTIVES </a:t>
            </a:r>
            <a:endParaRPr lang="en-US" sz="2500" b="1" dirty="0" smtClean="0">
              <a:latin typeface="Arial" pitchFamily="-107" charset="0"/>
              <a:ea typeface="ＭＳ Ｐゴシック" pitchFamily="-107" charset="-128"/>
              <a:cs typeface="ＭＳ Ｐゴシック" pitchFamily="-107" charset="-128"/>
            </a:endParaRPr>
          </a:p>
          <a:p>
            <a:pPr marL="457200" indent="-457200" algn="just" defTabSz="4479925" eaLnBrk="0" hangingPunct="0">
              <a:spcBef>
                <a:spcPts val="600"/>
              </a:spcBef>
              <a:spcAft>
                <a:spcPts val="600"/>
              </a:spcAft>
              <a:buFont typeface="Wingdings" pitchFamily="2" charset="2"/>
              <a:buChar char="Ø"/>
              <a:defRPr/>
            </a:pPr>
            <a:r>
              <a:rPr lang="en-CA" sz="2500" dirty="0" smtClean="0">
                <a:latin typeface="Arial" pitchFamily="-107" charset="0"/>
                <a:ea typeface="ＭＳ Ｐゴシック" pitchFamily="-107" charset="-128"/>
                <a:cs typeface="ＭＳ Ｐゴシック" pitchFamily="-107" charset="-128"/>
              </a:rPr>
              <a:t>To assess whether households go hungry or compromise quality of food due to lack of income.</a:t>
            </a:r>
          </a:p>
          <a:p>
            <a:pPr marL="457200" indent="-457200" algn="just" defTabSz="4479925" eaLnBrk="0" hangingPunct="0">
              <a:spcBef>
                <a:spcPts val="600"/>
              </a:spcBef>
              <a:spcAft>
                <a:spcPts val="600"/>
              </a:spcAft>
              <a:buFont typeface="Wingdings" pitchFamily="2" charset="2"/>
              <a:buChar char="Ø"/>
              <a:defRPr/>
            </a:pPr>
            <a:r>
              <a:rPr lang="en-CA" sz="2500" dirty="0" smtClean="0">
                <a:latin typeface="Arial" pitchFamily="-107" charset="0"/>
                <a:ea typeface="ＭＳ Ｐゴシック" pitchFamily="-107" charset="-128"/>
                <a:cs typeface="ＭＳ Ｐゴシック" pitchFamily="-107" charset="-128"/>
              </a:rPr>
              <a:t>To identify what community people need in order to improve access to healthy foods.</a:t>
            </a:r>
          </a:p>
        </p:txBody>
      </p:sp>
      <p:sp>
        <p:nvSpPr>
          <p:cNvPr id="2054" name="Text Box 7"/>
          <p:cNvSpPr txBox="1">
            <a:spLocks noChangeArrowheads="1"/>
          </p:cNvSpPr>
          <p:nvPr/>
        </p:nvSpPr>
        <p:spPr bwMode="auto">
          <a:xfrm>
            <a:off x="108151" y="20366831"/>
            <a:ext cx="18443448" cy="5105400"/>
          </a:xfrm>
          <a:prstGeom prst="rect">
            <a:avLst/>
          </a:prstGeom>
          <a:solidFill>
            <a:schemeClr val="bg1">
              <a:alpha val="30000"/>
            </a:schemeClr>
          </a:solidFill>
          <a:ln w="25400">
            <a:solidFill>
              <a:schemeClr val="bg2">
                <a:lumMod val="25000"/>
              </a:schemeClr>
            </a:solidFill>
            <a:miter lim="800000"/>
            <a:headEnd/>
            <a:tailEnd/>
          </a:ln>
        </p:spPr>
        <p:txBody>
          <a:bodyPr lIns="448306" tIns="224150" rIns="448306" bIns="224150"/>
          <a:lstStyle/>
          <a:p>
            <a:pPr algn="just" defTabSz="4479925">
              <a:lnSpc>
                <a:spcPts val="3200"/>
              </a:lnSpc>
              <a:spcBef>
                <a:spcPts val="600"/>
              </a:spcBef>
              <a:spcAft>
                <a:spcPts val="600"/>
              </a:spcAft>
              <a:defRPr/>
            </a:pPr>
            <a:r>
              <a:rPr lang="en-US" sz="2500" b="1" dirty="0" smtClean="0">
                <a:latin typeface="Arial" pitchFamily="-107" charset="0"/>
                <a:ea typeface="ＭＳ Ｐゴシック" pitchFamily="-107" charset="-128"/>
                <a:cs typeface="ＭＳ Ｐゴシック" pitchFamily="-107" charset="-128"/>
              </a:rPr>
              <a:t>METHODS</a:t>
            </a:r>
          </a:p>
          <a:p>
            <a:pPr algn="just">
              <a:lnSpc>
                <a:spcPts val="3200"/>
              </a:lnSpc>
              <a:spcBef>
                <a:spcPts val="600"/>
              </a:spcBef>
              <a:spcAft>
                <a:spcPts val="600"/>
              </a:spcAft>
            </a:pPr>
            <a:r>
              <a:rPr lang="en-US" sz="2500" dirty="0" smtClean="0"/>
              <a:t>In 2009, a study was conducted to assess the food security status in St. Theresa Point First Nation, and 13 other Northern Manitoba communities (n=534). Out of approximately 497 households in St. Theresa First Nation, food security in 40 households was monitored (Manitoba Bureau of Statistics. 2008, </a:t>
            </a:r>
            <a:r>
              <a:rPr lang="en-US" sz="2500" i="1" dirty="0" smtClean="0"/>
              <a:t>2006 Census Profile, St. Theresa Point IRI)</a:t>
            </a:r>
            <a:r>
              <a:rPr lang="en-US" sz="2500" dirty="0" smtClean="0"/>
              <a:t> using door to door surveys and interviews. </a:t>
            </a:r>
          </a:p>
          <a:p>
            <a:pPr algn="just">
              <a:lnSpc>
                <a:spcPts val="3200"/>
              </a:lnSpc>
              <a:spcBef>
                <a:spcPts val="600"/>
              </a:spcBef>
              <a:spcAft>
                <a:spcPts val="600"/>
              </a:spcAft>
            </a:pPr>
            <a:r>
              <a:rPr lang="en-US" sz="2500" dirty="0" smtClean="0"/>
              <a:t>Open-ended qualitative interviews were conducted in order to get a holistic understanding of the problem and the solutions.  Participatory video was used to record stories from community members.</a:t>
            </a:r>
            <a:endParaRPr lang="en-CA" sz="2500" dirty="0" smtClean="0"/>
          </a:p>
          <a:p>
            <a:pPr algn="just">
              <a:lnSpc>
                <a:spcPts val="3200"/>
              </a:lnSpc>
              <a:spcBef>
                <a:spcPts val="600"/>
              </a:spcBef>
              <a:spcAft>
                <a:spcPts val="600"/>
              </a:spcAft>
            </a:pPr>
            <a:r>
              <a:rPr lang="en-US" sz="2500" dirty="0" smtClean="0"/>
              <a:t>A simple and scientifically grounded measurement tool was used (adapted from Health Canada, 2007, pp. 45-49) to measure the food security status of households in St. Theresa Point First Nation community. The survey results were analyzed using Statistical Products and Survey Solution (SPSS). </a:t>
            </a:r>
            <a:endParaRPr lang="en-CA" sz="2500" dirty="0" smtClean="0"/>
          </a:p>
          <a:p>
            <a:pPr algn="just" defTabSz="4479925" eaLnBrk="0" hangingPunct="0">
              <a:defRPr/>
            </a:pPr>
            <a:endParaRPr lang="en-US" sz="2500" dirty="0" smtClean="0"/>
          </a:p>
          <a:p>
            <a:pPr algn="just" defTabSz="4479925" eaLnBrk="0" hangingPunct="0">
              <a:defRPr/>
            </a:pPr>
            <a:endParaRPr lang="en-US" sz="2500" dirty="0">
              <a:latin typeface="Arial" pitchFamily="-107" charset="0"/>
              <a:ea typeface="ＭＳ Ｐゴシック" pitchFamily="-107" charset="-128"/>
              <a:cs typeface="ＭＳ Ｐゴシック" pitchFamily="-107" charset="-128"/>
            </a:endParaRPr>
          </a:p>
        </p:txBody>
      </p:sp>
      <p:sp>
        <p:nvSpPr>
          <p:cNvPr id="2055" name="Text Box 4"/>
          <p:cNvSpPr txBox="1">
            <a:spLocks noChangeArrowheads="1"/>
          </p:cNvSpPr>
          <p:nvPr/>
        </p:nvSpPr>
        <p:spPr bwMode="auto">
          <a:xfrm>
            <a:off x="28060650" y="14442280"/>
            <a:ext cx="17430434" cy="5619751"/>
          </a:xfrm>
          <a:prstGeom prst="rect">
            <a:avLst/>
          </a:prstGeom>
          <a:solidFill>
            <a:schemeClr val="bg1">
              <a:alpha val="30000"/>
            </a:schemeClr>
          </a:solidFill>
          <a:ln w="25400">
            <a:solidFill>
              <a:schemeClr val="bg2">
                <a:lumMod val="25000"/>
              </a:schemeClr>
            </a:solidFill>
            <a:miter lim="800000"/>
            <a:headEnd/>
            <a:tailEnd/>
          </a:ln>
        </p:spPr>
        <p:txBody>
          <a:bodyPr lIns="448306" tIns="224150" rIns="448306" bIns="224150"/>
          <a:lstStyle/>
          <a:p>
            <a:pPr algn="just" defTabSz="4479925">
              <a:lnSpc>
                <a:spcPts val="3200"/>
              </a:lnSpc>
              <a:spcBef>
                <a:spcPts val="600"/>
              </a:spcBef>
              <a:spcAft>
                <a:spcPts val="600"/>
              </a:spcAft>
              <a:buFont typeface="Wingdings" pitchFamily="-107" charset="2"/>
              <a:buNone/>
              <a:defRPr/>
            </a:pPr>
            <a:r>
              <a:rPr lang="en-US" sz="2500" b="1" dirty="0">
                <a:latin typeface="Arial" pitchFamily="-107" charset="0"/>
                <a:ea typeface="ＭＳ Ｐゴシック" pitchFamily="-107" charset="-128"/>
                <a:cs typeface="ＭＳ Ｐゴシック" pitchFamily="-107" charset="-128"/>
              </a:rPr>
              <a:t>SUMMARY OF SURVEY </a:t>
            </a:r>
            <a:r>
              <a:rPr lang="en-US" sz="2500" b="1" dirty="0" smtClean="0">
                <a:latin typeface="Arial" pitchFamily="-107" charset="0"/>
                <a:ea typeface="ＭＳ Ｐゴシック" pitchFamily="-107" charset="-128"/>
                <a:cs typeface="ＭＳ Ｐゴシック" pitchFamily="-107" charset="-128"/>
              </a:rPr>
              <a:t>RESULTS</a:t>
            </a:r>
            <a:endParaRPr lang="en-US" sz="2500" b="1" dirty="0">
              <a:latin typeface="Arial" pitchFamily="-107" charset="0"/>
              <a:ea typeface="ＭＳ Ｐゴシック" pitchFamily="-107" charset="-128"/>
              <a:cs typeface="ＭＳ Ｐゴシック" pitchFamily="-107" charset="-128"/>
            </a:endParaRPr>
          </a:p>
          <a:p>
            <a:pPr marL="457200" lvl="0" indent="-457200" algn="just">
              <a:lnSpc>
                <a:spcPts val="3200"/>
              </a:lnSpc>
              <a:spcBef>
                <a:spcPts val="600"/>
              </a:spcBef>
              <a:spcAft>
                <a:spcPts val="600"/>
              </a:spcAft>
              <a:buFont typeface="Wingdings" pitchFamily="2" charset="2"/>
              <a:buChar char="Ø"/>
            </a:pPr>
            <a:r>
              <a:rPr lang="en-CA" sz="2500" dirty="0" smtClean="0"/>
              <a:t>47% households could not afford to eat and went hungry within the past year due to lack of money (Figure 2).</a:t>
            </a:r>
          </a:p>
          <a:p>
            <a:pPr marL="457200" lvl="0" indent="-457200" algn="just">
              <a:lnSpc>
                <a:spcPts val="3200"/>
              </a:lnSpc>
              <a:spcBef>
                <a:spcPts val="600"/>
              </a:spcBef>
              <a:spcAft>
                <a:spcPts val="600"/>
              </a:spcAft>
              <a:buFont typeface="Wingdings" pitchFamily="2" charset="2"/>
              <a:buChar char="Ø"/>
            </a:pPr>
            <a:r>
              <a:rPr lang="en-CA" sz="2500" dirty="0" smtClean="0"/>
              <a:t>39% of children’s meals were skipped because there wasn’t enough money for food.</a:t>
            </a:r>
          </a:p>
          <a:p>
            <a:pPr marL="457200" lvl="0" indent="-457200" algn="just">
              <a:lnSpc>
                <a:spcPts val="3200"/>
              </a:lnSpc>
              <a:spcBef>
                <a:spcPts val="600"/>
              </a:spcBef>
              <a:spcAft>
                <a:spcPts val="600"/>
              </a:spcAft>
              <a:buFont typeface="Wingdings" pitchFamily="2" charset="2"/>
              <a:buChar char="Ø"/>
            </a:pPr>
            <a:r>
              <a:rPr lang="en-CA" sz="2500" dirty="0" smtClean="0"/>
              <a:t>78% of households relied on a few kinds of low-cost foods to feed children due to lack of money.</a:t>
            </a:r>
          </a:p>
          <a:p>
            <a:pPr marL="457200" lvl="0" indent="-457200" algn="just">
              <a:lnSpc>
                <a:spcPts val="3200"/>
              </a:lnSpc>
              <a:spcBef>
                <a:spcPts val="600"/>
              </a:spcBef>
              <a:spcAft>
                <a:spcPts val="600"/>
              </a:spcAft>
              <a:buFont typeface="Wingdings" pitchFamily="2" charset="2"/>
              <a:buChar char="Ø"/>
            </a:pPr>
            <a:r>
              <a:rPr lang="en-CA" sz="2500" dirty="0" smtClean="0"/>
              <a:t>81% of households could not afford to purchase healthy foods.</a:t>
            </a:r>
          </a:p>
          <a:p>
            <a:pPr marL="457200" lvl="0" indent="-457200" algn="just">
              <a:lnSpc>
                <a:spcPts val="3200"/>
              </a:lnSpc>
              <a:spcBef>
                <a:spcPts val="600"/>
              </a:spcBef>
              <a:spcAft>
                <a:spcPts val="600"/>
              </a:spcAft>
              <a:buFont typeface="Wingdings" pitchFamily="2" charset="2"/>
              <a:buChar char="Ø"/>
            </a:pPr>
            <a:r>
              <a:rPr lang="en-CA" sz="2500" dirty="0" smtClean="0"/>
              <a:t>82% of adults ate less than they felt they should due to lack of money. </a:t>
            </a:r>
          </a:p>
          <a:p>
            <a:pPr marL="457200" lvl="0" indent="-457200" algn="just">
              <a:lnSpc>
                <a:spcPts val="3200"/>
              </a:lnSpc>
              <a:spcBef>
                <a:spcPts val="600"/>
              </a:spcBef>
              <a:spcAft>
                <a:spcPts val="600"/>
              </a:spcAft>
              <a:buFont typeface="Wingdings" pitchFamily="2" charset="2"/>
              <a:buChar char="Ø"/>
            </a:pPr>
            <a:r>
              <a:rPr lang="en-CA" sz="2500" dirty="0" smtClean="0"/>
              <a:t>52% of adults went hungry because there was not enough food in the household due to lack of money.</a:t>
            </a:r>
          </a:p>
          <a:p>
            <a:pPr marL="457200" lvl="0" indent="-457200" algn="just">
              <a:lnSpc>
                <a:spcPts val="3200"/>
              </a:lnSpc>
              <a:spcBef>
                <a:spcPts val="600"/>
              </a:spcBef>
              <a:spcAft>
                <a:spcPts val="600"/>
              </a:spcAft>
              <a:buFont typeface="Wingdings" pitchFamily="2" charset="2"/>
              <a:buChar char="Ø"/>
            </a:pPr>
            <a:r>
              <a:rPr lang="en-CA" sz="2500" dirty="0" smtClean="0"/>
              <a:t>36% of adults often and 36% of adults sometimes went without food for a whole day at least once per month due to lack of food and money to buy more.</a:t>
            </a:r>
          </a:p>
          <a:p>
            <a:pPr marL="457200" lvl="0" indent="-457200" algn="just">
              <a:lnSpc>
                <a:spcPts val="3200"/>
              </a:lnSpc>
              <a:spcBef>
                <a:spcPts val="600"/>
              </a:spcBef>
              <a:spcAft>
                <a:spcPts val="600"/>
              </a:spcAft>
              <a:buFont typeface="Wingdings" pitchFamily="2" charset="2"/>
              <a:buChar char="Ø"/>
            </a:pPr>
            <a:r>
              <a:rPr lang="en-CA" sz="2500" dirty="0" smtClean="0"/>
              <a:t>28% of adults often and 61% of adults sometimes skipped meals due to lack of food and money.</a:t>
            </a:r>
            <a:endParaRPr lang="en-US" sz="2500" dirty="0" smtClean="0">
              <a:latin typeface="Arial" pitchFamily="-107" charset="0"/>
              <a:ea typeface="ＭＳ Ｐゴシック" pitchFamily="-107" charset="-128"/>
              <a:cs typeface="ＭＳ Ｐゴシック" pitchFamily="-107" charset="-128"/>
            </a:endParaRPr>
          </a:p>
          <a:p>
            <a:pPr marL="741363" lvl="1" indent="-284163" algn="just" defTabSz="4479925">
              <a:defRPr/>
            </a:pPr>
            <a:endParaRPr lang="en-US" sz="2500" dirty="0">
              <a:latin typeface="Garamond" pitchFamily="-107" charset="0"/>
              <a:ea typeface="ＭＳ Ｐゴシック" pitchFamily="-107" charset="-128"/>
              <a:cs typeface="ＭＳ Ｐゴシック" pitchFamily="-107" charset="-128"/>
            </a:endParaRPr>
          </a:p>
        </p:txBody>
      </p:sp>
      <p:sp>
        <p:nvSpPr>
          <p:cNvPr id="2056" name="Rectangle 18"/>
          <p:cNvSpPr>
            <a:spLocks noChangeArrowheads="1"/>
          </p:cNvSpPr>
          <p:nvPr/>
        </p:nvSpPr>
        <p:spPr bwMode="auto">
          <a:xfrm>
            <a:off x="108151" y="10994231"/>
            <a:ext cx="18440400" cy="7040315"/>
          </a:xfrm>
          <a:prstGeom prst="rect">
            <a:avLst/>
          </a:prstGeom>
          <a:solidFill>
            <a:schemeClr val="bg1">
              <a:alpha val="30000"/>
            </a:schemeClr>
          </a:solidFill>
          <a:ln w="25400">
            <a:solidFill>
              <a:schemeClr val="bg2">
                <a:lumMod val="25000"/>
              </a:schemeClr>
            </a:solidFill>
            <a:miter lim="800000"/>
            <a:headEnd/>
            <a:tailEnd/>
          </a:ln>
        </p:spPr>
        <p:txBody>
          <a:bodyPr wrap="square" lIns="448306" tIns="224150" rIns="448306" bIns="224150">
            <a:spAutoFit/>
          </a:bodyPr>
          <a:lstStyle/>
          <a:p>
            <a:pPr algn="just" defTabSz="4479925">
              <a:lnSpc>
                <a:spcPts val="3200"/>
              </a:lnSpc>
              <a:spcBef>
                <a:spcPts val="600"/>
              </a:spcBef>
              <a:spcAft>
                <a:spcPts val="600"/>
              </a:spcAft>
              <a:defRPr/>
            </a:pPr>
            <a:r>
              <a:rPr lang="en-US" sz="2500" b="1" dirty="0"/>
              <a:t>BACKGROUND</a:t>
            </a:r>
            <a:endParaRPr lang="en-US" sz="2500" dirty="0" smtClean="0"/>
          </a:p>
          <a:p>
            <a:pPr algn="just">
              <a:lnSpc>
                <a:spcPts val="3200"/>
              </a:lnSpc>
              <a:spcBef>
                <a:spcPts val="600"/>
              </a:spcBef>
              <a:spcAft>
                <a:spcPts val="600"/>
              </a:spcAft>
            </a:pPr>
            <a:r>
              <a:rPr lang="en-CA" sz="2500" dirty="0" smtClean="0"/>
              <a:t>As St Theresa Point First Nation in Northern Manitoba is a fly-in community, all store bought food must be flown in, which limits food selection, particularly for fresh produce. This increases  food prices and creates food insecurity. This food insecurity may be the reason why Manitoba has the highest rate of paediatric diabetes in North America</a:t>
            </a:r>
            <a:r>
              <a:rPr lang="en-CA" sz="2500" baseline="30000" dirty="0" smtClean="0"/>
              <a:t>4</a:t>
            </a:r>
            <a:r>
              <a:rPr lang="en-CA" sz="2500" dirty="0" smtClean="0"/>
              <a:t>, particularly in Oji-Cree First Nation communities, such as St. Theresa Point First Nation. According to community interviews and physician reports, diabetes was unheard of in First Nation communities forty years ago. </a:t>
            </a:r>
          </a:p>
          <a:p>
            <a:pPr algn="just">
              <a:lnSpc>
                <a:spcPts val="3200"/>
              </a:lnSpc>
              <a:spcBef>
                <a:spcPts val="600"/>
              </a:spcBef>
              <a:spcAft>
                <a:spcPts val="600"/>
              </a:spcAft>
            </a:pPr>
            <a:r>
              <a:rPr lang="en-CA" sz="2500" dirty="0" smtClean="0"/>
              <a:t>In the past, these communities relied on country foods for sustenance and health. Country foods, such as wild meat and local fish, plants, berries and waterfowl/seabirds harvested from local stocks, alleviates hunger, promotes an active lifestyle and nourishes the soul with nutritious, culturally appropriate foods. However, currently public health restrictions due to </a:t>
            </a:r>
            <a:r>
              <a:rPr lang="en-CA" sz="2500" dirty="0" err="1" smtClean="0"/>
              <a:t>prions</a:t>
            </a:r>
            <a:r>
              <a:rPr lang="en-CA" sz="2500" dirty="0" smtClean="0"/>
              <a:t> and other risks prohibit selling wild game and ban free public distribution of country foods in hospitals and schools without processing at a federal food processor. But a federal food processor is not available in northern Manitoba. </a:t>
            </a:r>
          </a:p>
          <a:p>
            <a:pPr algn="just">
              <a:lnSpc>
                <a:spcPts val="3200"/>
              </a:lnSpc>
              <a:spcBef>
                <a:spcPts val="600"/>
              </a:spcBef>
              <a:spcAft>
                <a:spcPts val="600"/>
              </a:spcAft>
            </a:pPr>
            <a:r>
              <a:rPr lang="en-CA" sz="2500" dirty="0" smtClean="0"/>
              <a:t>The Canadian Community Health Survey 2.2; Nutrition Focus Study (CCHS 2.2) excluded First Nation reserves in its 2004 national study that found household food insecurity rates of 9.2% in the Canadian population</a:t>
            </a:r>
            <a:r>
              <a:rPr lang="en-CA" sz="2500" baseline="30000" dirty="0" smtClean="0"/>
              <a:t>1</a:t>
            </a:r>
            <a:r>
              <a:rPr lang="en-CA" sz="2500" dirty="0" smtClean="0"/>
              <a:t>. Extensive compromises in food selection and total food intake have been documented in conjunction with more severe levels of food insecurity</a:t>
            </a:r>
            <a:r>
              <a:rPr lang="en-CA" sz="2500" baseline="30000" dirty="0" smtClean="0"/>
              <a:t>2,3</a:t>
            </a:r>
            <a:r>
              <a:rPr lang="en-CA" sz="2500" dirty="0" smtClean="0"/>
              <a:t>  and poverty</a:t>
            </a:r>
            <a:r>
              <a:rPr lang="en-CA" sz="2500" baseline="30000" dirty="0" smtClean="0"/>
              <a:t>1</a:t>
            </a:r>
            <a:r>
              <a:rPr lang="en-CA" sz="2500" dirty="0" smtClean="0"/>
              <a:t>. This study tries to fill in the knowledge gap regarding food security in St. Theresa Point First Nation. </a:t>
            </a:r>
          </a:p>
        </p:txBody>
      </p:sp>
      <p:sp>
        <p:nvSpPr>
          <p:cNvPr id="2057" name="Text Box 6"/>
          <p:cNvSpPr txBox="1">
            <a:spLocks noChangeArrowheads="1"/>
          </p:cNvSpPr>
          <p:nvPr/>
        </p:nvSpPr>
        <p:spPr bwMode="auto">
          <a:xfrm>
            <a:off x="28058299" y="26843831"/>
            <a:ext cx="17427176" cy="3945384"/>
          </a:xfrm>
          <a:prstGeom prst="rect">
            <a:avLst/>
          </a:prstGeom>
          <a:solidFill>
            <a:schemeClr val="bg1">
              <a:alpha val="30000"/>
            </a:schemeClr>
          </a:solidFill>
          <a:ln w="25400">
            <a:solidFill>
              <a:schemeClr val="bg2">
                <a:lumMod val="25000"/>
              </a:schemeClr>
            </a:solidFill>
            <a:miter lim="800000"/>
            <a:headEnd/>
            <a:tailEnd/>
          </a:ln>
        </p:spPr>
        <p:txBody>
          <a:bodyPr lIns="448306" tIns="224150" rIns="448306" bIns="224150"/>
          <a:lstStyle/>
          <a:p>
            <a:pPr>
              <a:lnSpc>
                <a:spcPts val="3000"/>
              </a:lnSpc>
              <a:spcBef>
                <a:spcPts val="0"/>
              </a:spcBef>
              <a:spcAft>
                <a:spcPts val="0"/>
              </a:spcAft>
            </a:pPr>
            <a:r>
              <a:rPr lang="en-US" sz="2500" b="1" dirty="0" smtClean="0"/>
              <a:t>REFERENCES</a:t>
            </a:r>
            <a:endParaRPr lang="en-US" sz="2500" dirty="0" smtClean="0"/>
          </a:p>
          <a:p>
            <a:pPr marL="514350" lvl="0" indent="-514350" algn="just">
              <a:lnSpc>
                <a:spcPts val="3000"/>
              </a:lnSpc>
              <a:spcBef>
                <a:spcPts val="0"/>
              </a:spcBef>
              <a:spcAft>
                <a:spcPts val="0"/>
              </a:spcAft>
              <a:buFont typeface="+mj-lt"/>
              <a:buAutoNum type="arabicPeriod"/>
            </a:pPr>
            <a:r>
              <a:rPr lang="en-US" sz="2500" dirty="0" smtClean="0"/>
              <a:t>Health Canada (2007). Income-Related Household Food Security in Canada, Canadian Community Health Survey Cycle 2.2, Nutrition.  Ottawa: Health Canada.</a:t>
            </a:r>
          </a:p>
          <a:p>
            <a:pPr marL="514350" lvl="0" indent="-514350" algn="just">
              <a:lnSpc>
                <a:spcPts val="3000"/>
              </a:lnSpc>
              <a:spcBef>
                <a:spcPts val="600"/>
              </a:spcBef>
              <a:spcAft>
                <a:spcPts val="0"/>
              </a:spcAft>
              <a:buFont typeface="+mj-lt"/>
              <a:buAutoNum type="arabicPeriod"/>
            </a:pPr>
            <a:r>
              <a:rPr lang="en-US" sz="2500" dirty="0" smtClean="0"/>
              <a:t>Li, A., </a:t>
            </a:r>
            <a:r>
              <a:rPr lang="en-US" sz="2500" dirty="0" err="1" smtClean="0"/>
              <a:t>Dachner</a:t>
            </a:r>
            <a:r>
              <a:rPr lang="en-US" sz="2500" dirty="0" smtClean="0"/>
              <a:t>, N. and </a:t>
            </a:r>
            <a:r>
              <a:rPr lang="en-US" sz="2500" dirty="0" err="1" smtClean="0"/>
              <a:t>Tarasuk</a:t>
            </a:r>
            <a:r>
              <a:rPr lang="en-US" sz="2500" dirty="0" smtClean="0"/>
              <a:t>, V. 2009. Food intake patterns of homeless youth in Toronto. Can. J. Public Health, 100 (1): 36-40. PMID:19263974.</a:t>
            </a:r>
          </a:p>
          <a:p>
            <a:pPr marL="514350" lvl="0" indent="-514350" algn="just">
              <a:lnSpc>
                <a:spcPts val="3000"/>
              </a:lnSpc>
              <a:spcBef>
                <a:spcPts val="600"/>
              </a:spcBef>
              <a:spcAft>
                <a:spcPts val="0"/>
              </a:spcAft>
              <a:buFont typeface="+mj-lt"/>
              <a:buAutoNum type="arabicPeriod"/>
            </a:pPr>
            <a:r>
              <a:rPr lang="en-US" sz="2500" dirty="0" err="1" smtClean="0"/>
              <a:t>Tarasuk</a:t>
            </a:r>
            <a:r>
              <a:rPr lang="en-US" sz="2500" dirty="0" smtClean="0"/>
              <a:t> V.  2010 Appl. Physiol. </a:t>
            </a:r>
            <a:r>
              <a:rPr lang="en-US" sz="2500" dirty="0" err="1" smtClean="0"/>
              <a:t>Nutr</a:t>
            </a:r>
            <a:r>
              <a:rPr lang="en-US" sz="2500" dirty="0" smtClean="0"/>
              <a:t>. </a:t>
            </a:r>
            <a:r>
              <a:rPr lang="en-US" sz="2500" dirty="0" err="1" smtClean="0"/>
              <a:t>Metab</a:t>
            </a:r>
            <a:r>
              <a:rPr lang="en-US" sz="2500" dirty="0" smtClean="0"/>
              <a:t>. 35(2): 229–233 (2010).</a:t>
            </a:r>
          </a:p>
          <a:p>
            <a:pPr marL="514350" lvl="0" indent="-514350" algn="just">
              <a:lnSpc>
                <a:spcPts val="3000"/>
              </a:lnSpc>
              <a:spcBef>
                <a:spcPts val="600"/>
              </a:spcBef>
              <a:spcAft>
                <a:spcPts val="0"/>
              </a:spcAft>
              <a:buFont typeface="+mj-lt"/>
              <a:buAutoNum type="arabicPeriod"/>
            </a:pPr>
            <a:r>
              <a:rPr lang="en-US" sz="2500" dirty="0" err="1" smtClean="0"/>
              <a:t>Amed</a:t>
            </a:r>
            <a:r>
              <a:rPr lang="en-US" sz="2500" dirty="0" smtClean="0"/>
              <a:t>, J., Dean, H., </a:t>
            </a:r>
            <a:r>
              <a:rPr lang="en-US" sz="2500" dirty="0" err="1" smtClean="0"/>
              <a:t>Panagiotopoulos</a:t>
            </a:r>
            <a:r>
              <a:rPr lang="en-US" sz="2500" dirty="0" smtClean="0"/>
              <a:t>, C., Sellers E., </a:t>
            </a:r>
            <a:r>
              <a:rPr lang="en-US" sz="2500" dirty="0" err="1" smtClean="0"/>
              <a:t>Hadjiyanakis</a:t>
            </a:r>
            <a:r>
              <a:rPr lang="en-US" sz="2500" dirty="0" smtClean="0"/>
              <a:t>, S., </a:t>
            </a:r>
            <a:r>
              <a:rPr lang="en-US" sz="2500" dirty="0" err="1" smtClean="0"/>
              <a:t>Laubscher</a:t>
            </a:r>
            <a:r>
              <a:rPr lang="en-US" sz="2500" dirty="0" smtClean="0"/>
              <a:t>, </a:t>
            </a:r>
            <a:r>
              <a:rPr lang="en-US" sz="2500" dirty="0" err="1" smtClean="0"/>
              <a:t>T.,Dannenbaum</a:t>
            </a:r>
            <a:r>
              <a:rPr lang="en-US" sz="2500" dirty="0" smtClean="0"/>
              <a:t>, D., Shah, B., Booth, G., Hamilton, J. (2010). “Type 2 Diabetes, Medication-Induced Diabetes, and Monogenic Diabetes in Canadian Children: A Prospective National Surveillance Study”. Diabetes Care published online January 2010. </a:t>
            </a:r>
          </a:p>
        </p:txBody>
      </p:sp>
      <p:sp>
        <p:nvSpPr>
          <p:cNvPr id="2058" name="Text Placeholder 3"/>
          <p:cNvSpPr txBox="1">
            <a:spLocks/>
          </p:cNvSpPr>
          <p:nvPr/>
        </p:nvSpPr>
        <p:spPr bwMode="auto">
          <a:xfrm>
            <a:off x="28059417" y="7307134"/>
            <a:ext cx="17464552" cy="7039897"/>
          </a:xfrm>
          <a:prstGeom prst="rect">
            <a:avLst/>
          </a:prstGeom>
          <a:solidFill>
            <a:schemeClr val="bg1">
              <a:alpha val="30000"/>
            </a:schemeClr>
          </a:solidFill>
          <a:ln w="25400">
            <a:solidFill>
              <a:schemeClr val="bg2">
                <a:lumMod val="25000"/>
              </a:schemeClr>
            </a:solidFill>
            <a:miter lim="800000"/>
            <a:headEnd/>
            <a:tailEnd/>
          </a:ln>
        </p:spPr>
        <p:txBody>
          <a:bodyPr lIns="448306" tIns="224150" rIns="448306" bIns="224150"/>
          <a:lstStyle/>
          <a:p>
            <a:pPr algn="just" defTabSz="4479925">
              <a:lnSpc>
                <a:spcPts val="3200"/>
              </a:lnSpc>
              <a:spcBef>
                <a:spcPts val="0"/>
              </a:spcBef>
              <a:spcAft>
                <a:spcPts val="600"/>
              </a:spcAft>
              <a:defRPr/>
            </a:pPr>
            <a:r>
              <a:rPr lang="en-US" sz="2500" b="1" dirty="0">
                <a:latin typeface="Arial" pitchFamily="-107" charset="0"/>
                <a:ea typeface="ＭＳ Ｐゴシック" pitchFamily="-107" charset="-128"/>
                <a:cs typeface="ＭＳ Ｐゴシック" pitchFamily="-107" charset="-128"/>
              </a:rPr>
              <a:t>FINDINGS </a:t>
            </a:r>
            <a:endParaRPr lang="en-US" sz="2500" b="1" dirty="0" smtClean="0">
              <a:latin typeface="Arial" pitchFamily="-107" charset="0"/>
              <a:ea typeface="ＭＳ Ｐゴシック" pitchFamily="-107" charset="-128"/>
              <a:cs typeface="ＭＳ Ｐゴシック" pitchFamily="-107" charset="-128"/>
            </a:endParaRPr>
          </a:p>
          <a:p>
            <a:pPr marL="457200" indent="-457200" algn="just" defTabSz="4479925">
              <a:lnSpc>
                <a:spcPts val="3200"/>
              </a:lnSpc>
              <a:spcBef>
                <a:spcPts val="0"/>
              </a:spcBef>
              <a:spcAft>
                <a:spcPts val="600"/>
              </a:spcAft>
              <a:buFont typeface="Wingdings" pitchFamily="2" charset="2"/>
              <a:buChar char="Ø"/>
              <a:defRPr/>
            </a:pPr>
            <a:r>
              <a:rPr lang="en-CA" sz="2500" dirty="0" smtClean="0">
                <a:latin typeface="Arial" pitchFamily="-107" charset="0"/>
                <a:ea typeface="ＭＳ Ｐゴシック" pitchFamily="-107" charset="-128"/>
                <a:cs typeface="ＭＳ Ｐゴシック" pitchFamily="-107" charset="-128"/>
              </a:rPr>
              <a:t>The survey revealed that 90% of households either hunted or fished, or received some country foods from relatives. In these households country food varies from 10% to 95% of all foods consumed. </a:t>
            </a:r>
          </a:p>
          <a:p>
            <a:pPr marL="457200" indent="-457200" algn="just" defTabSz="4479925">
              <a:lnSpc>
                <a:spcPts val="3200"/>
              </a:lnSpc>
              <a:spcBef>
                <a:spcPts val="600"/>
              </a:spcBef>
              <a:spcAft>
                <a:spcPts val="600"/>
              </a:spcAft>
              <a:buFont typeface="Wingdings" pitchFamily="2" charset="2"/>
              <a:buChar char="Ø"/>
              <a:defRPr/>
            </a:pPr>
            <a:r>
              <a:rPr lang="en-CA" sz="2500" dirty="0" smtClean="0">
                <a:latin typeface="Arial" pitchFamily="-107" charset="0"/>
                <a:ea typeface="ＭＳ Ｐゴシック" pitchFamily="-107" charset="-128"/>
                <a:cs typeface="ＭＳ Ｐゴシック" pitchFamily="-107" charset="-128"/>
              </a:rPr>
              <a:t>Four Arrows Regional Health Authority (FARHA) provides a freezer revolving loan which is part of why 93% of households had a freezer to store country foods, gardens to produce fresh fruits and vegetables and store-bought foods.</a:t>
            </a:r>
          </a:p>
          <a:p>
            <a:pPr marL="457200" indent="-457200" algn="just" defTabSz="4479925">
              <a:lnSpc>
                <a:spcPts val="3200"/>
              </a:lnSpc>
              <a:spcBef>
                <a:spcPts val="600"/>
              </a:spcBef>
              <a:spcAft>
                <a:spcPts val="600"/>
              </a:spcAft>
              <a:buFont typeface="Wingdings" pitchFamily="2" charset="2"/>
              <a:buChar char="Ø"/>
              <a:defRPr/>
            </a:pPr>
            <a:r>
              <a:rPr lang="en-CA" sz="2500" dirty="0" smtClean="0">
                <a:latin typeface="Arial" pitchFamily="-107" charset="0"/>
                <a:ea typeface="ＭＳ Ｐゴシック" pitchFamily="-107" charset="-128"/>
                <a:cs typeface="ＭＳ Ｐゴシック" pitchFamily="-107" charset="-128"/>
              </a:rPr>
              <a:t>High food cost was found to be the largest barrier to eating healthy (63%).Lack of freshfood was another reason to prevent healthy eating (33%): many participants reported that produce was often wilted or rotten either at purchase time or shortly thereafter. </a:t>
            </a:r>
          </a:p>
          <a:p>
            <a:pPr marL="457200" indent="-457200" algn="just" defTabSz="4479925">
              <a:lnSpc>
                <a:spcPts val="3200"/>
              </a:lnSpc>
              <a:spcBef>
                <a:spcPts val="600"/>
              </a:spcBef>
              <a:spcAft>
                <a:spcPts val="600"/>
              </a:spcAft>
              <a:buFont typeface="Wingdings" pitchFamily="2" charset="2"/>
              <a:buChar char="Ø"/>
              <a:defRPr/>
            </a:pPr>
            <a:r>
              <a:rPr lang="en-CA" sz="2500" dirty="0" smtClean="0">
                <a:latin typeface="Arial" pitchFamily="-107" charset="0"/>
                <a:ea typeface="ＭＳ Ｐゴシック" pitchFamily="-107" charset="-128"/>
                <a:cs typeface="ＭＳ Ｐゴシック" pitchFamily="-107" charset="-128"/>
              </a:rPr>
              <a:t>Many community members identified an all-season road (43%) as key to reduce the cost of foods, since people could drive to larger communities and goods could be transported into the community via long haul trucks and trailers (Figure 1).</a:t>
            </a:r>
          </a:p>
          <a:p>
            <a:pPr marL="457200" indent="-457200" algn="just" defTabSz="4479925">
              <a:lnSpc>
                <a:spcPts val="3200"/>
              </a:lnSpc>
              <a:spcBef>
                <a:spcPts val="600"/>
              </a:spcBef>
              <a:spcAft>
                <a:spcPts val="600"/>
              </a:spcAft>
              <a:buFont typeface="Wingdings" pitchFamily="2" charset="2"/>
              <a:buChar char="Ø"/>
              <a:defRPr/>
            </a:pPr>
            <a:r>
              <a:rPr lang="en-CA" sz="2500" dirty="0" smtClean="0">
                <a:latin typeface="Arial" pitchFamily="-107" charset="0"/>
                <a:ea typeface="ＭＳ Ｐゴシック" pitchFamily="-107" charset="-128"/>
                <a:cs typeface="ＭＳ Ｐゴシック" pitchFamily="-107" charset="-128"/>
              </a:rPr>
              <a:t>Programming in schools for lunch was limited to macaroni and cheese and hotdogs due to limited funding and would benefit from the use of fish and other country foods. The public health officer threatens to shut down the school kitchen if they find country foods.</a:t>
            </a:r>
          </a:p>
        </p:txBody>
      </p:sp>
      <p:sp>
        <p:nvSpPr>
          <p:cNvPr id="2073" name="Text Box 10"/>
          <p:cNvSpPr txBox="1">
            <a:spLocks noChangeArrowheads="1"/>
          </p:cNvSpPr>
          <p:nvPr/>
        </p:nvSpPr>
        <p:spPr bwMode="auto">
          <a:xfrm rot="10800000" flipV="1">
            <a:off x="28064805" y="30880586"/>
            <a:ext cx="17427176" cy="1828800"/>
          </a:xfrm>
          <a:prstGeom prst="rect">
            <a:avLst/>
          </a:prstGeom>
          <a:solidFill>
            <a:schemeClr val="bg1">
              <a:alpha val="30000"/>
            </a:schemeClr>
          </a:solidFill>
          <a:ln w="25400">
            <a:solidFill>
              <a:schemeClr val="bg2">
                <a:lumMod val="25000"/>
              </a:schemeClr>
            </a:solidFill>
            <a:miter lim="800000"/>
            <a:headEnd/>
            <a:tailEnd/>
          </a:ln>
        </p:spPr>
        <p:txBody>
          <a:bodyPr lIns="448306" tIns="224150" rIns="448306" bIns="224150"/>
          <a:lstStyle/>
          <a:p>
            <a:pPr algn="just" defTabSz="4481472">
              <a:defRPr/>
            </a:pPr>
            <a:r>
              <a:rPr lang="en-US" sz="2500" b="1" dirty="0">
                <a:ea typeface="ＭＳ Ｐゴシック" pitchFamily="-107" charset="-128"/>
                <a:cs typeface="+mn-cs"/>
              </a:rPr>
              <a:t>ACKNOWLEDGEMENTS</a:t>
            </a:r>
            <a:endParaRPr lang="en-US" sz="2500" dirty="0">
              <a:ea typeface="ＭＳ Ｐゴシック" pitchFamily="-107" charset="-128"/>
              <a:cs typeface="+mn-cs"/>
            </a:endParaRPr>
          </a:p>
          <a:p>
            <a:pPr algn="just" defTabSz="4481472">
              <a:defRPr/>
            </a:pPr>
            <a:r>
              <a:rPr lang="en-US" sz="2500" dirty="0">
                <a:ea typeface="ＭＳ Ｐゴシック" pitchFamily="-107" charset="-128"/>
                <a:cs typeface="+mn-cs"/>
              </a:rPr>
              <a:t>Funded  by the Canadian Institutes of Health Research Regional Partnerships Program (CIHR-RPP</a:t>
            </a:r>
            <a:r>
              <a:rPr lang="en-US" sz="2500" dirty="0" smtClean="0">
                <a:ea typeface="ＭＳ Ｐゴシック" pitchFamily="-107" charset="-128"/>
                <a:cs typeface="+mn-cs"/>
              </a:rPr>
              <a:t>). We </a:t>
            </a:r>
            <a:r>
              <a:rPr lang="en-US" sz="2500" dirty="0">
                <a:ea typeface="ＭＳ Ｐゴシック" pitchFamily="-107" charset="-128"/>
                <a:cs typeface="+mn-cs"/>
              </a:rPr>
              <a:t>thank </a:t>
            </a:r>
            <a:r>
              <a:rPr lang="en-US" sz="2500" dirty="0" smtClean="0">
                <a:ea typeface="ＭＳ Ｐゴシック" pitchFamily="-107" charset="-128"/>
                <a:cs typeface="+mn-cs"/>
              </a:rPr>
              <a:t>St</a:t>
            </a:r>
            <a:r>
              <a:rPr lang="en-US" sz="2500" dirty="0">
                <a:ea typeface="ＭＳ Ｐゴシック" pitchFamily="-107" charset="-128"/>
                <a:cs typeface="+mn-cs"/>
              </a:rPr>
              <a:t>. Theresa </a:t>
            </a:r>
            <a:r>
              <a:rPr lang="en-US" sz="2500" dirty="0" smtClean="0">
                <a:ea typeface="ＭＳ Ｐゴシック" pitchFamily="-107" charset="-128"/>
                <a:cs typeface="+mn-cs"/>
              </a:rPr>
              <a:t>Point community, </a:t>
            </a:r>
            <a:r>
              <a:rPr lang="en-US" sz="2500" dirty="0">
                <a:ea typeface="ＭＳ Ｐゴシック" pitchFamily="-107" charset="-128"/>
                <a:cs typeface="+mn-cs"/>
              </a:rPr>
              <a:t>Mark </a:t>
            </a:r>
            <a:r>
              <a:rPr lang="en-US" sz="2500" dirty="0" err="1">
                <a:ea typeface="ＭＳ Ｐゴシック" pitchFamily="-107" charset="-128"/>
                <a:cs typeface="+mn-cs"/>
              </a:rPr>
              <a:t>Dourn</a:t>
            </a:r>
            <a:r>
              <a:rPr lang="en-US" sz="2500" dirty="0">
                <a:ea typeface="ＭＳ Ｐゴシック" pitchFamily="-107" charset="-128"/>
                <a:cs typeface="+mn-cs"/>
              </a:rPr>
              <a:t>, Byron Beardy, Linda </a:t>
            </a:r>
            <a:r>
              <a:rPr lang="en-US" sz="2500" dirty="0" err="1">
                <a:ea typeface="ＭＳ Ｐゴシック" pitchFamily="-107" charset="-128"/>
                <a:cs typeface="+mn-cs"/>
              </a:rPr>
              <a:t>Manoakeesick</a:t>
            </a:r>
            <a:r>
              <a:rPr lang="en-US" sz="2500" dirty="0">
                <a:ea typeface="ＭＳ Ｐゴシック" pitchFamily="-107" charset="-128"/>
                <a:cs typeface="+mn-cs"/>
              </a:rPr>
              <a:t>, Four Arrows Regional Health Authority, and the </a:t>
            </a:r>
            <a:r>
              <a:rPr lang="en-US" sz="2500" dirty="0" err="1">
                <a:ea typeface="ＭＳ Ｐゴシック" pitchFamily="-107" charset="-128"/>
                <a:cs typeface="+mn-cs"/>
              </a:rPr>
              <a:t>Manoakeesick</a:t>
            </a:r>
            <a:r>
              <a:rPr lang="en-US" sz="2500" dirty="0">
                <a:ea typeface="ＭＳ Ｐゴシック" pitchFamily="-107" charset="-128"/>
                <a:cs typeface="+mn-cs"/>
              </a:rPr>
              <a:t> family.</a:t>
            </a:r>
          </a:p>
        </p:txBody>
      </p:sp>
      <p:sp>
        <p:nvSpPr>
          <p:cNvPr id="15384" name="Rectangle 31"/>
          <p:cNvSpPr>
            <a:spLocks noChangeArrowheads="1"/>
          </p:cNvSpPr>
          <p:nvPr/>
        </p:nvSpPr>
        <p:spPr bwMode="auto">
          <a:xfrm>
            <a:off x="21356638" y="15679738"/>
            <a:ext cx="184150" cy="1446212"/>
          </a:xfrm>
          <a:prstGeom prst="rect">
            <a:avLst/>
          </a:prstGeom>
          <a:noFill/>
          <a:ln w="9525">
            <a:noFill/>
            <a:miter lim="800000"/>
            <a:headEnd/>
            <a:tailEnd/>
          </a:ln>
        </p:spPr>
        <p:txBody>
          <a:bodyPr wrap="none" lIns="91405" tIns="45703" rIns="91405" bIns="45703">
            <a:spAutoFit/>
          </a:bodyPr>
          <a:lstStyle/>
          <a:p>
            <a:endParaRPr lang="en-US"/>
          </a:p>
        </p:txBody>
      </p:sp>
      <p:grpSp>
        <p:nvGrpSpPr>
          <p:cNvPr id="45" name="Group 44"/>
          <p:cNvGrpSpPr/>
          <p:nvPr/>
        </p:nvGrpSpPr>
        <p:grpSpPr>
          <a:xfrm>
            <a:off x="164517" y="26164053"/>
            <a:ext cx="18400987" cy="6470978"/>
            <a:chOff x="606972" y="25548431"/>
            <a:chExt cx="18400987" cy="6470978"/>
          </a:xfrm>
        </p:grpSpPr>
        <p:sp>
          <p:nvSpPr>
            <p:cNvPr id="48" name="TextBox 47"/>
            <p:cNvSpPr txBox="1"/>
            <p:nvPr/>
          </p:nvSpPr>
          <p:spPr>
            <a:xfrm>
              <a:off x="606972" y="30772948"/>
              <a:ext cx="7924800" cy="1246461"/>
            </a:xfrm>
            <a:prstGeom prst="rect">
              <a:avLst/>
            </a:prstGeom>
            <a:solidFill>
              <a:schemeClr val="bg1">
                <a:alpha val="30000"/>
              </a:schemeClr>
            </a:solidFill>
            <a:ln>
              <a:solidFill>
                <a:schemeClr val="bg2">
                  <a:lumMod val="25000"/>
                </a:schemeClr>
              </a:solidFill>
            </a:ln>
          </p:spPr>
          <p:txBody>
            <a:bodyPr wrap="square" lIns="91405" tIns="45703" rIns="91405" bIns="45703">
              <a:spAutoFit/>
            </a:bodyPr>
            <a:lstStyle/>
            <a:p>
              <a:pPr algn="ctr" defTabSz="4479925" eaLnBrk="0" hangingPunct="0">
                <a:defRPr/>
              </a:pPr>
              <a:r>
                <a:rPr lang="en-US" sz="2500" dirty="0">
                  <a:latin typeface="Arial" pitchFamily="-107" charset="0"/>
                  <a:ea typeface="Times New Roman" pitchFamily="-107" charset="0"/>
                  <a:cs typeface="Times New Roman" pitchFamily="-107" charset="0"/>
                </a:rPr>
                <a:t>A resident commented, “We want healthy foods that are affordable, to get [our] lives back on track and to live a healthy life”.</a:t>
              </a:r>
              <a:endParaRPr lang="en-US" sz="2500" dirty="0">
                <a:latin typeface="Arial" pitchFamily="-107" charset="0"/>
                <a:ea typeface="ＭＳ Ｐゴシック" pitchFamily="-107" charset="-128"/>
                <a:cs typeface="ＭＳ Ｐゴシック" pitchFamily="-107" charset="-128"/>
              </a:endParaRPr>
            </a:p>
          </p:txBody>
        </p:sp>
        <p:sp>
          <p:nvSpPr>
            <p:cNvPr id="37" name="TextBox 36"/>
            <p:cNvSpPr txBox="1"/>
            <p:nvPr/>
          </p:nvSpPr>
          <p:spPr>
            <a:xfrm>
              <a:off x="8610600" y="30772487"/>
              <a:ext cx="10397359" cy="1246461"/>
            </a:xfrm>
            <a:prstGeom prst="rect">
              <a:avLst/>
            </a:prstGeom>
            <a:solidFill>
              <a:schemeClr val="bg1">
                <a:alpha val="30000"/>
              </a:schemeClr>
            </a:solidFill>
            <a:ln>
              <a:solidFill>
                <a:schemeClr val="bg2">
                  <a:lumMod val="25000"/>
                </a:schemeClr>
              </a:solidFill>
            </a:ln>
          </p:spPr>
          <p:txBody>
            <a:bodyPr wrap="square" lIns="91405" tIns="45703" rIns="91405" bIns="45703">
              <a:spAutoFit/>
            </a:bodyPr>
            <a:lstStyle/>
            <a:p>
              <a:pPr algn="ctr" defTabSz="4479925">
                <a:defRPr/>
              </a:pPr>
              <a:r>
                <a:rPr lang="en-US" sz="2500" dirty="0">
                  <a:latin typeface="Arial" pitchFamily="-107" charset="0"/>
                  <a:ea typeface="ＭＳ Ｐゴシック" pitchFamily="-107" charset="-128"/>
                  <a:cs typeface="ＭＳ Ｐゴシック" pitchFamily="-107" charset="-128"/>
                </a:rPr>
                <a:t>“As soon as possible we [St. Theresa Point] need a change</a:t>
              </a:r>
              <a:r>
                <a:rPr lang="en-US" sz="2500" dirty="0" smtClean="0">
                  <a:latin typeface="Arial" pitchFamily="-107" charset="0"/>
                  <a:ea typeface="ＭＳ Ｐゴシック" pitchFamily="-107" charset="-128"/>
                  <a:cs typeface="ＭＳ Ｐゴシック" pitchFamily="-107" charset="-128"/>
                </a:rPr>
                <a:t>. </a:t>
              </a:r>
              <a:r>
                <a:rPr lang="en-US" sz="2500" dirty="0">
                  <a:latin typeface="Arial" pitchFamily="-107" charset="0"/>
                  <a:ea typeface="ＭＳ Ｐゴシック" pitchFamily="-107" charset="-128"/>
                  <a:cs typeface="ＭＳ Ｐゴシック" pitchFamily="-107" charset="-128"/>
                </a:rPr>
                <a:t>It is too expensive. </a:t>
              </a:r>
              <a:r>
                <a:rPr lang="en-US" sz="2500" dirty="0" smtClean="0">
                  <a:latin typeface="Arial" pitchFamily="-107" charset="0"/>
                  <a:ea typeface="ＭＳ Ｐゴシック" pitchFamily="-107" charset="-128"/>
                  <a:cs typeface="ＭＳ Ｐゴシック" pitchFamily="-107" charset="-128"/>
                </a:rPr>
                <a:t>We </a:t>
              </a:r>
              <a:r>
                <a:rPr lang="en-US" sz="2500" dirty="0">
                  <a:latin typeface="Arial" pitchFamily="-107" charset="0"/>
                  <a:ea typeface="ＭＳ Ｐゴシック" pitchFamily="-107" charset="-128"/>
                  <a:cs typeface="ＭＳ Ｐゴシック" pitchFamily="-107" charset="-128"/>
                </a:rPr>
                <a:t>eat whatever [food is around], just to fill our stomachs”, a resident said. </a:t>
              </a:r>
            </a:p>
          </p:txBody>
        </p:sp>
        <p:grpSp>
          <p:nvGrpSpPr>
            <p:cNvPr id="44" name="Group 43"/>
            <p:cNvGrpSpPr/>
            <p:nvPr/>
          </p:nvGrpSpPr>
          <p:grpSpPr>
            <a:xfrm>
              <a:off x="1015562" y="25548431"/>
              <a:ext cx="17640300" cy="4755931"/>
              <a:chOff x="1015562" y="25319831"/>
              <a:chExt cx="17640300" cy="4755931"/>
            </a:xfrm>
          </p:grpSpPr>
          <p:pic>
            <p:nvPicPr>
              <p:cNvPr id="15378" name="Picture 3" descr="C:\Documents and Settings\wpo\Desktop\bread.jpg"/>
              <p:cNvPicPr>
                <a:picLocks noChangeAspect="1" noChangeArrowheads="1"/>
              </p:cNvPicPr>
              <p:nvPr/>
            </p:nvPicPr>
            <p:blipFill>
              <a:blip r:embed="rId3" cstate="print"/>
              <a:srcRect/>
              <a:stretch>
                <a:fillRect/>
              </a:stretch>
            </p:blipFill>
            <p:spPr bwMode="auto">
              <a:xfrm>
                <a:off x="1020575" y="27789762"/>
                <a:ext cx="3429000" cy="2286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5379" name="Picture 4" descr="C:\Documents and Settings\wpo\Desktop\kraft.jpg"/>
              <p:cNvPicPr>
                <a:picLocks noChangeAspect="1" noChangeArrowheads="1"/>
              </p:cNvPicPr>
              <p:nvPr/>
            </p:nvPicPr>
            <p:blipFill>
              <a:blip r:embed="rId4" cstate="print"/>
              <a:srcRect/>
              <a:stretch>
                <a:fillRect/>
              </a:stretch>
            </p:blipFill>
            <p:spPr bwMode="auto">
              <a:xfrm>
                <a:off x="1015562" y="25319832"/>
                <a:ext cx="3429000" cy="228600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028" name="Picture 4" descr="D:\aruna\Courses Fall 2010\Food Security\Posters\Photos of St. Theresa POint\IMG_4191_1.JPG"/>
              <p:cNvPicPr>
                <a:picLocks noChangeAspect="1" noChangeArrowheads="1"/>
              </p:cNvPicPr>
              <p:nvPr/>
            </p:nvPicPr>
            <p:blipFill>
              <a:blip r:embed="rId5" cstate="print"/>
              <a:srcRect/>
              <a:stretch>
                <a:fillRect/>
              </a:stretch>
            </p:blipFill>
            <p:spPr bwMode="auto">
              <a:xfrm>
                <a:off x="4596962" y="25319831"/>
                <a:ext cx="7132320" cy="475488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pic>
            <p:nvPicPr>
              <p:cNvPr id="1029" name="Picture 5" descr="D:\aruna\Courses Fall 2010\Food Security\Posters\Photos of St. Theresa POint\IMG_4194_1.JPG"/>
              <p:cNvPicPr>
                <a:picLocks noChangeAspect="1" noChangeArrowheads="1"/>
              </p:cNvPicPr>
              <p:nvPr/>
            </p:nvPicPr>
            <p:blipFill>
              <a:blip r:embed="rId6" cstate="print"/>
              <a:srcRect r="10809"/>
              <a:stretch>
                <a:fillRect/>
              </a:stretch>
            </p:blipFill>
            <p:spPr bwMode="auto">
              <a:xfrm>
                <a:off x="12294476" y="25319831"/>
                <a:ext cx="6361386" cy="4754880"/>
              </a:xfrm>
              <a:prstGeom prst="rect">
                <a:avLst/>
              </a:prstGeom>
              <a:solidFill>
                <a:srgbClr val="000000">
                  <a:shade val="95000"/>
                </a:srgbClr>
              </a:solidFill>
              <a:ln w="444500" cap="sq">
                <a:solidFill>
                  <a:srgbClr val="000000"/>
                </a:solidFill>
                <a:miter lim="800000"/>
              </a:ln>
              <a:effectLst>
                <a:outerShdw blurRad="254000" dist="190500" dir="2700000" sy="90000" algn="bl" rotWithShape="0">
                  <a:srgbClr val="000000">
                    <a:alpha val="40000"/>
                  </a:srgbClr>
                </a:outerShdw>
              </a:effectLst>
            </p:spPr>
          </p:pic>
        </p:grpSp>
      </p:grpSp>
      <p:sp>
        <p:nvSpPr>
          <p:cNvPr id="42" name="Text Box 6"/>
          <p:cNvSpPr txBox="1">
            <a:spLocks noChangeArrowheads="1"/>
          </p:cNvSpPr>
          <p:nvPr/>
        </p:nvSpPr>
        <p:spPr bwMode="auto">
          <a:xfrm>
            <a:off x="28058299" y="20154900"/>
            <a:ext cx="17427176" cy="6612731"/>
          </a:xfrm>
          <a:prstGeom prst="rect">
            <a:avLst/>
          </a:prstGeom>
          <a:solidFill>
            <a:schemeClr val="bg1">
              <a:alpha val="30000"/>
            </a:schemeClr>
          </a:solidFill>
          <a:ln w="25400">
            <a:solidFill>
              <a:schemeClr val="bg2">
                <a:lumMod val="25000"/>
              </a:schemeClr>
            </a:solidFill>
            <a:miter lim="800000"/>
            <a:headEnd/>
            <a:tailEnd/>
          </a:ln>
        </p:spPr>
        <p:txBody>
          <a:bodyPr lIns="448306" tIns="224150" rIns="448306" bIns="224150"/>
          <a:lstStyle/>
          <a:p>
            <a:pPr>
              <a:lnSpc>
                <a:spcPts val="3200"/>
              </a:lnSpc>
              <a:spcBef>
                <a:spcPts val="600"/>
              </a:spcBef>
              <a:spcAft>
                <a:spcPts val="600"/>
              </a:spcAft>
            </a:pPr>
            <a:r>
              <a:rPr lang="en-US" sz="2500" b="1" dirty="0" smtClean="0"/>
              <a:t>CONCLUSION</a:t>
            </a:r>
            <a:endParaRPr lang="en-CA" sz="2500" dirty="0" smtClean="0"/>
          </a:p>
          <a:p>
            <a:pPr marL="514350" lvl="0" indent="-514350" algn="just">
              <a:lnSpc>
                <a:spcPts val="3200"/>
              </a:lnSpc>
              <a:spcBef>
                <a:spcPts val="600"/>
              </a:spcBef>
              <a:spcAft>
                <a:spcPts val="600"/>
              </a:spcAft>
              <a:buFont typeface="+mj-lt"/>
              <a:buAutoNum type="arabicPeriod"/>
            </a:pPr>
            <a:r>
              <a:rPr lang="en-CA" sz="2500" dirty="0" smtClean="0"/>
              <a:t>Food access is affected by a fly-incommunity’s lack of access to all-weather roads, </a:t>
            </a:r>
            <a:r>
              <a:rPr lang="en-CA" sz="2500" dirty="0" smtClean="0"/>
              <a:t>which increases the </a:t>
            </a:r>
            <a:r>
              <a:rPr lang="en-CA" sz="2500" dirty="0" smtClean="0"/>
              <a:t>final price, limits the types of food available, particularly restricting fresh fruit and vegetables and damages the food in fly-in communities. High unemployment and low incomes with high prices for food leads to household food insecurity(Figure 4). Clearly the market food system is not working for people in Northern Manitoba.</a:t>
            </a:r>
          </a:p>
          <a:p>
            <a:pPr marL="514350" lvl="0" indent="-514350" algn="just">
              <a:lnSpc>
                <a:spcPts val="3200"/>
              </a:lnSpc>
              <a:spcBef>
                <a:spcPts val="600"/>
              </a:spcBef>
              <a:spcAft>
                <a:spcPts val="600"/>
              </a:spcAft>
              <a:buFont typeface="+mj-lt"/>
              <a:buAutoNum type="arabicPeriod"/>
            </a:pPr>
            <a:r>
              <a:rPr lang="en-CA" sz="2500" dirty="0" smtClean="0"/>
              <a:t>Food insecurity represents a population level health risk at St. Theresa Point First Nation. Are the health consequences of food insecurity, which include obesity and diabetes, greater than food safety risks of country foods? At the very high rate of 83% food insecurity at St. Theresa Point First Nation country foods supplied to schools and other public facilities, if cooked properly, seem to provide a marginal risk relative to that of food insecurity. This shift would create a culturally appropriate, sustainable and healthy food system. </a:t>
            </a:r>
          </a:p>
          <a:p>
            <a:pPr marL="514350" lvl="0" indent="-514350" algn="just">
              <a:lnSpc>
                <a:spcPts val="3200"/>
              </a:lnSpc>
              <a:spcBef>
                <a:spcPts val="600"/>
              </a:spcBef>
              <a:spcAft>
                <a:spcPts val="600"/>
              </a:spcAft>
              <a:buFont typeface="+mj-lt"/>
              <a:buAutoNum type="arabicPeriod"/>
            </a:pPr>
            <a:r>
              <a:rPr lang="en-CA" sz="2500" dirty="0" smtClean="0"/>
              <a:t>A participatory video called ‘Growing Hope in Northern Manitoba’ was produced to show the many positive actions community members are taking that deserve adequate funding support: </a:t>
            </a:r>
          </a:p>
          <a:p>
            <a:pPr marL="2754313" lvl="1" indent="-514350" algn="just">
              <a:spcBef>
                <a:spcPts val="600"/>
              </a:spcBef>
              <a:spcAft>
                <a:spcPts val="0"/>
              </a:spcAft>
              <a:buFont typeface="Arial" pitchFamily="34" charset="0"/>
              <a:buChar char="•"/>
            </a:pPr>
            <a:r>
              <a:rPr lang="en-CA" sz="2500" dirty="0" smtClean="0"/>
              <a:t>Video Trailer (8 minutes): </a:t>
            </a:r>
            <a:r>
              <a:rPr lang="en-CA" sz="2500" dirty="0" smtClean="0">
                <a:hlinkClick r:id="rId7"/>
              </a:rPr>
              <a:t>http://home.cc.umanitoba.ca/~thompso4/Movie.html</a:t>
            </a:r>
          </a:p>
          <a:p>
            <a:pPr marL="2754313" lvl="1" indent="-514350" algn="just">
              <a:spcBef>
                <a:spcPts val="600"/>
              </a:spcBef>
              <a:spcAft>
                <a:spcPts val="0"/>
              </a:spcAft>
              <a:buFont typeface="Arial" pitchFamily="34" charset="0"/>
              <a:buChar char="•"/>
            </a:pPr>
            <a:r>
              <a:rPr lang="en-CA" sz="2500" dirty="0" smtClean="0"/>
              <a:t>Full length video (22 minutes): </a:t>
            </a:r>
            <a:r>
              <a:rPr lang="en-CA" sz="2500" dirty="0" smtClean="0">
                <a:hlinkClick r:id="rId8"/>
              </a:rPr>
              <a:t>http://www.vimeo.com/8114019</a:t>
            </a:r>
          </a:p>
          <a:p>
            <a:pPr marL="514350" lvl="0" indent="-514350"/>
            <a:endParaRPr lang="en-US" sz="2500" dirty="0" smtClean="0"/>
          </a:p>
        </p:txBody>
      </p:sp>
      <p:grpSp>
        <p:nvGrpSpPr>
          <p:cNvPr id="51" name="Group 50"/>
          <p:cNvGrpSpPr/>
          <p:nvPr/>
        </p:nvGrpSpPr>
        <p:grpSpPr>
          <a:xfrm>
            <a:off x="18940845" y="12518231"/>
            <a:ext cx="8686800" cy="5819775"/>
            <a:chOff x="19520338" y="13997562"/>
            <a:chExt cx="8686800" cy="5819775"/>
          </a:xfrm>
        </p:grpSpPr>
        <p:pic>
          <p:nvPicPr>
            <p:cNvPr id="15363" name="Picture 42"/>
            <p:cNvPicPr>
              <a:picLocks noChangeAspect="1"/>
            </p:cNvPicPr>
            <p:nvPr/>
          </p:nvPicPr>
          <p:blipFill>
            <a:blip r:embed="rId9" cstate="print"/>
            <a:srcRect/>
            <a:stretch>
              <a:fillRect/>
            </a:stretch>
          </p:blipFill>
          <p:spPr bwMode="auto">
            <a:xfrm>
              <a:off x="19520338" y="13997562"/>
              <a:ext cx="8686800"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070" name="TextBox 32"/>
            <p:cNvSpPr txBox="1">
              <a:spLocks noChangeArrowheads="1"/>
            </p:cNvSpPr>
            <p:nvPr/>
          </p:nvSpPr>
          <p:spPr bwMode="auto">
            <a:xfrm>
              <a:off x="19520338" y="18569562"/>
              <a:ext cx="8686800" cy="1247775"/>
            </a:xfrm>
            <a:prstGeom prst="rect">
              <a:avLst/>
            </a:prstGeom>
            <a:solidFill>
              <a:schemeClr val="bg1">
                <a:alpha val="30000"/>
              </a:schemeClr>
            </a:solidFill>
            <a:ln w="9525">
              <a:solidFill>
                <a:schemeClr val="bg2">
                  <a:lumMod val="25000"/>
                </a:schemeClr>
              </a:solidFill>
              <a:miter lim="800000"/>
              <a:headEnd/>
              <a:tailEnd/>
            </a:ln>
          </p:spPr>
          <p:txBody>
            <a:bodyPr wrap="square" lIns="91405" tIns="45703" rIns="91405" bIns="45703">
              <a:spAutoFit/>
            </a:bodyPr>
            <a:lstStyle/>
            <a:p>
              <a:pPr algn="ctr" defTabSz="4479925">
                <a:defRPr/>
              </a:pPr>
              <a:r>
                <a:rPr lang="en-US" sz="2500" dirty="0">
                  <a:latin typeface="Arial" pitchFamily="-107" charset="0"/>
                  <a:ea typeface="ＭＳ Ｐゴシック" pitchFamily="-107" charset="-128"/>
                  <a:cs typeface="ＭＳ Ｐゴシック" pitchFamily="-107" charset="-128"/>
                </a:rPr>
                <a:t>Figure 2.  Households worried money would run out (blue), money did run out (yellow), and they couldn’t afford healthy foods (green).</a:t>
              </a:r>
            </a:p>
          </p:txBody>
        </p:sp>
      </p:grpSp>
      <p:grpSp>
        <p:nvGrpSpPr>
          <p:cNvPr id="40" name="Group 39"/>
          <p:cNvGrpSpPr/>
          <p:nvPr/>
        </p:nvGrpSpPr>
        <p:grpSpPr>
          <a:xfrm>
            <a:off x="18946757" y="5146881"/>
            <a:ext cx="8686800" cy="6901589"/>
            <a:chOff x="9829800" y="24878397"/>
            <a:chExt cx="8686800" cy="4972861"/>
          </a:xfrm>
        </p:grpSpPr>
        <p:sp>
          <p:nvSpPr>
            <p:cNvPr id="2078" name="TextBox 29"/>
            <p:cNvSpPr txBox="1">
              <a:spLocks noChangeArrowheads="1"/>
            </p:cNvSpPr>
            <p:nvPr/>
          </p:nvSpPr>
          <p:spPr bwMode="auto">
            <a:xfrm>
              <a:off x="9829800" y="29507547"/>
              <a:ext cx="8686800" cy="343711"/>
            </a:xfrm>
            <a:prstGeom prst="rect">
              <a:avLst/>
            </a:prstGeom>
            <a:solidFill>
              <a:schemeClr val="bg1">
                <a:alpha val="30000"/>
              </a:schemeClr>
            </a:solidFill>
            <a:ln w="9525">
              <a:solidFill>
                <a:schemeClr val="bg2">
                  <a:lumMod val="25000"/>
                </a:schemeClr>
              </a:solidFill>
              <a:miter lim="800000"/>
              <a:headEnd/>
              <a:tailEnd/>
            </a:ln>
          </p:spPr>
          <p:txBody>
            <a:bodyPr wrap="square" lIns="91405" tIns="45703" rIns="91405" bIns="45703">
              <a:spAutoFit/>
            </a:bodyPr>
            <a:lstStyle/>
            <a:p>
              <a:pPr algn="ctr" defTabSz="4481472">
                <a:defRPr/>
              </a:pPr>
              <a:r>
                <a:rPr lang="en-US" sz="2500" dirty="0" smtClean="0">
                  <a:ea typeface="ＭＳ Ｐゴシック" pitchFamily="-107" charset="-128"/>
                  <a:cs typeface="+mn-cs"/>
                </a:rPr>
                <a:t>Figure1. </a:t>
              </a:r>
              <a:r>
                <a:rPr lang="en-US" sz="2500" dirty="0">
                  <a:ea typeface="ＭＳ Ｐゴシック" pitchFamily="-107" charset="-128"/>
                  <a:cs typeface="+mn-cs"/>
                </a:rPr>
                <a:t>What C</a:t>
              </a:r>
              <a:r>
                <a:rPr lang="en-US" sz="2500" dirty="0" smtClean="0">
                  <a:ea typeface="ＭＳ Ｐゴシック" pitchFamily="-107" charset="-128"/>
                  <a:cs typeface="+mn-cs"/>
                </a:rPr>
                <a:t>ommunity Members Require To Eat Healthy</a:t>
              </a:r>
              <a:endParaRPr lang="en-US" sz="2500" dirty="0">
                <a:ea typeface="ＭＳ Ｐゴシック" pitchFamily="-107" charset="-128"/>
                <a:cs typeface="+mn-cs"/>
              </a:endParaRPr>
            </a:p>
          </p:txBody>
        </p:sp>
        <p:pic>
          <p:nvPicPr>
            <p:cNvPr id="15390" name="Picture 35"/>
            <p:cNvPicPr>
              <a:picLocks noChangeAspect="1"/>
            </p:cNvPicPr>
            <p:nvPr/>
          </p:nvPicPr>
          <p:blipFill>
            <a:blip r:embed="rId10" cstate="print"/>
            <a:srcRect/>
            <a:stretch>
              <a:fillRect/>
            </a:stretch>
          </p:blipFill>
          <p:spPr bwMode="auto">
            <a:xfrm>
              <a:off x="9829801" y="24878397"/>
              <a:ext cx="8686799" cy="45720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78" name="Group 77"/>
          <p:cNvGrpSpPr/>
          <p:nvPr/>
        </p:nvGrpSpPr>
        <p:grpSpPr>
          <a:xfrm>
            <a:off x="18932856" y="18690431"/>
            <a:ext cx="8714096" cy="8973507"/>
            <a:chOff x="18932856" y="18690431"/>
            <a:chExt cx="8714096" cy="8973507"/>
          </a:xfrm>
        </p:grpSpPr>
        <p:sp>
          <p:nvSpPr>
            <p:cNvPr id="47" name="TextBox 32"/>
            <p:cNvSpPr txBox="1">
              <a:spLocks noChangeArrowheads="1"/>
            </p:cNvSpPr>
            <p:nvPr/>
          </p:nvSpPr>
          <p:spPr bwMode="auto">
            <a:xfrm>
              <a:off x="18947878" y="26802198"/>
              <a:ext cx="8686800" cy="861740"/>
            </a:xfrm>
            <a:prstGeom prst="rect">
              <a:avLst/>
            </a:prstGeom>
            <a:solidFill>
              <a:schemeClr val="bg1">
                <a:alpha val="30000"/>
              </a:schemeClr>
            </a:solidFill>
            <a:ln w="9525">
              <a:solidFill>
                <a:schemeClr val="bg2">
                  <a:lumMod val="25000"/>
                </a:schemeClr>
              </a:solidFill>
              <a:miter lim="800000"/>
              <a:headEnd/>
              <a:tailEnd/>
            </a:ln>
          </p:spPr>
          <p:txBody>
            <a:bodyPr wrap="square" lIns="91405" tIns="45703" rIns="91405" bIns="45703">
              <a:spAutoFit/>
            </a:bodyPr>
            <a:lstStyle/>
            <a:p>
              <a:pPr algn="ctr" defTabSz="4479925">
                <a:defRPr/>
              </a:pPr>
              <a:r>
                <a:rPr lang="en-US" sz="2500" dirty="0">
                  <a:latin typeface="Arial" pitchFamily="-107" charset="0"/>
                  <a:ea typeface="ＭＳ Ｐゴシック" pitchFamily="-107" charset="-128"/>
                  <a:cs typeface="ＭＳ Ｐゴシック" pitchFamily="-107" charset="-128"/>
                </a:rPr>
                <a:t>Figure </a:t>
              </a:r>
              <a:r>
                <a:rPr lang="en-US" sz="2500" dirty="0" smtClean="0">
                  <a:latin typeface="Arial" pitchFamily="-107" charset="0"/>
                  <a:ea typeface="ＭＳ Ｐゴシック" pitchFamily="-107" charset="-128"/>
                  <a:cs typeface="ＭＳ Ｐゴシック" pitchFamily="-107" charset="-128"/>
                </a:rPr>
                <a:t>3.</a:t>
              </a:r>
              <a:r>
                <a:rPr lang="en-CA" sz="2500" dirty="0" smtClean="0"/>
                <a:t>Rate of food insecurity for households surveyed in 14 Northern Manitoba Communities</a:t>
              </a:r>
              <a:endParaRPr lang="en-US" sz="2500" dirty="0">
                <a:latin typeface="Arial" pitchFamily="-107" charset="0"/>
                <a:ea typeface="ＭＳ Ｐゴシック" pitchFamily="-107" charset="-128"/>
                <a:cs typeface="ＭＳ Ｐゴシック" pitchFamily="-107" charset="-128"/>
              </a:endParaRPr>
            </a:p>
          </p:txBody>
        </p:sp>
        <p:grpSp>
          <p:nvGrpSpPr>
            <p:cNvPr id="77" name="Group 76"/>
            <p:cNvGrpSpPr/>
            <p:nvPr/>
          </p:nvGrpSpPr>
          <p:grpSpPr>
            <a:xfrm>
              <a:off x="18932856" y="18690431"/>
              <a:ext cx="8714096" cy="8077200"/>
              <a:chOff x="18932856" y="18690431"/>
              <a:chExt cx="8714096" cy="8077200"/>
            </a:xfrm>
          </p:grpSpPr>
          <p:pic>
            <p:nvPicPr>
              <p:cNvPr id="2" name="Picture 3"/>
              <p:cNvPicPr>
                <a:picLocks noChangeAspect="1" noChangeArrowheads="1"/>
              </p:cNvPicPr>
              <p:nvPr/>
            </p:nvPicPr>
            <p:blipFill>
              <a:blip r:embed="rId11">
                <a:lum/>
              </a:blip>
              <a:srcRect/>
              <a:stretch>
                <a:fillRect/>
              </a:stretch>
            </p:blipFill>
            <p:spPr bwMode="auto">
              <a:xfrm>
                <a:off x="18932856" y="18690431"/>
                <a:ext cx="8714096" cy="8077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64" name="Rounded Rectangle 63"/>
              <p:cNvSpPr/>
              <p:nvPr/>
            </p:nvSpPr>
            <p:spPr>
              <a:xfrm>
                <a:off x="19126200" y="24508463"/>
                <a:ext cx="6096000" cy="539508"/>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p:cNvSpPr txBox="1"/>
              <p:nvPr/>
            </p:nvSpPr>
            <p:spPr>
              <a:xfrm>
                <a:off x="25393650" y="24329231"/>
                <a:ext cx="2133600" cy="939040"/>
              </a:xfrm>
              <a:prstGeom prst="rect">
                <a:avLst/>
              </a:prstGeom>
              <a:noFill/>
              <a:ln w="38100">
                <a:solidFill>
                  <a:srgbClr val="FF0000"/>
                </a:solidFill>
              </a:ln>
            </p:spPr>
            <p:txBody>
              <a:bodyPr wrap="square" rtlCol="0">
                <a:spAutoFit/>
              </a:bodyPr>
              <a:lstStyle/>
              <a:p>
                <a:pPr algn="ctr"/>
                <a:r>
                  <a:rPr lang="en-US" sz="1800" dirty="0" smtClean="0"/>
                  <a:t>Food Security in St. Theresa Point First Nation =83%</a:t>
                </a:r>
                <a:endParaRPr lang="en-US" sz="1800" dirty="0"/>
              </a:p>
            </p:txBody>
          </p:sp>
        </p:grpSp>
      </p:grpSp>
      <p:grpSp>
        <p:nvGrpSpPr>
          <p:cNvPr id="69" name="Group 68"/>
          <p:cNvGrpSpPr/>
          <p:nvPr/>
        </p:nvGrpSpPr>
        <p:grpSpPr>
          <a:xfrm>
            <a:off x="18935700" y="27986832"/>
            <a:ext cx="8724900" cy="4718339"/>
            <a:chOff x="18935700" y="27597779"/>
            <a:chExt cx="8724900" cy="5230584"/>
          </a:xfrm>
        </p:grpSpPr>
        <p:sp>
          <p:nvSpPr>
            <p:cNvPr id="54" name="TextBox 53"/>
            <p:cNvSpPr txBox="1"/>
            <p:nvPr/>
          </p:nvSpPr>
          <p:spPr>
            <a:xfrm>
              <a:off x="18965807" y="31873031"/>
              <a:ext cx="8667750" cy="955332"/>
            </a:xfrm>
            <a:prstGeom prst="rect">
              <a:avLst/>
            </a:prstGeom>
            <a:noFill/>
            <a:ln>
              <a:solidFill>
                <a:schemeClr val="tx1"/>
              </a:solidFill>
            </a:ln>
          </p:spPr>
          <p:txBody>
            <a:bodyPr wrap="square" rtlCol="0">
              <a:spAutoFit/>
            </a:bodyPr>
            <a:lstStyle/>
            <a:p>
              <a:pPr algn="ctr"/>
              <a:r>
                <a:rPr lang="en-CA" sz="2500" dirty="0" smtClean="0"/>
                <a:t>Figure 4:  Comparing community food security rates for households by their access to roads, train or plane.</a:t>
              </a:r>
              <a:endParaRPr lang="en-CA" sz="2500" dirty="0"/>
            </a:p>
          </p:txBody>
        </p:sp>
        <p:pic>
          <p:nvPicPr>
            <p:cNvPr id="4" name="Picture 5"/>
            <p:cNvPicPr>
              <a:picLocks noChangeAspect="1" noChangeArrowheads="1"/>
            </p:cNvPicPr>
            <p:nvPr/>
          </p:nvPicPr>
          <p:blipFill>
            <a:blip r:embed="rId12"/>
            <a:srcRect/>
            <a:stretch>
              <a:fillRect/>
            </a:stretch>
          </p:blipFill>
          <p:spPr bwMode="auto">
            <a:xfrm>
              <a:off x="18935700" y="27597779"/>
              <a:ext cx="8724900" cy="4278938"/>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15365" name="Rectangle 8"/>
          <p:cNvSpPr>
            <a:spLocks noChangeArrowheads="1"/>
          </p:cNvSpPr>
          <p:nvPr/>
        </p:nvSpPr>
        <p:spPr bwMode="auto">
          <a:xfrm>
            <a:off x="8305800" y="159672"/>
            <a:ext cx="28575000" cy="4038275"/>
          </a:xfrm>
          <a:prstGeom prst="rect">
            <a:avLst/>
          </a:prstGeom>
          <a:noFill/>
          <a:ln w="25400">
            <a:noFill/>
            <a:miter lim="800000"/>
            <a:headEnd/>
            <a:tailEnd/>
          </a:ln>
        </p:spPr>
        <p:txBody>
          <a:bodyPr wrap="square" lIns="448306" tIns="224150" rIns="448306" bIns="224150">
            <a:spAutoFit/>
          </a:bodyPr>
          <a:lstStyle/>
          <a:p>
            <a:pPr algn="ctr"/>
            <a:r>
              <a:rPr lang="en-US" sz="6200" b="1" dirty="0" smtClean="0"/>
              <a:t>83% FOOD </a:t>
            </a:r>
            <a:r>
              <a:rPr lang="en-US" sz="6200" b="1" dirty="0"/>
              <a:t>INSECURITY</a:t>
            </a:r>
            <a:r>
              <a:rPr lang="en-US" sz="6200" b="1" dirty="0" smtClean="0"/>
              <a:t> RATES IN </a:t>
            </a:r>
            <a:r>
              <a:rPr lang="en-US" sz="6200" b="1" dirty="0"/>
              <a:t>ST. THERESA POINT FIRST </a:t>
            </a:r>
            <a:r>
              <a:rPr lang="en-US" sz="6200" b="1" dirty="0" smtClean="0"/>
              <a:t>NATION:</a:t>
            </a:r>
            <a:endParaRPr lang="en-CA" sz="5400" dirty="0" smtClean="0"/>
          </a:p>
          <a:p>
            <a:pPr algn="ctr"/>
            <a:r>
              <a:rPr lang="en-CA" sz="5400" b="1" dirty="0" smtClean="0">
                <a:solidFill>
                  <a:srgbClr val="000000"/>
                </a:solidFill>
              </a:rPr>
              <a:t>Market Food System in Fly-in Communities not Improving Food Security</a:t>
            </a:r>
            <a:endParaRPr lang="en-US" sz="5200" b="1" dirty="0" smtClean="0"/>
          </a:p>
          <a:p>
            <a:pPr algn="ctr"/>
            <a:r>
              <a:rPr lang="en-CA" sz="3900" b="1" dirty="0">
                <a:solidFill>
                  <a:srgbClr val="000000"/>
                </a:solidFill>
                <a:cs typeface="Times New Roman" pitchFamily="18" charset="0"/>
              </a:rPr>
              <a:t>Aruna </a:t>
            </a:r>
            <a:r>
              <a:rPr lang="en-CA" sz="3900" b="1" dirty="0" smtClean="0">
                <a:solidFill>
                  <a:srgbClr val="000000"/>
                </a:solidFill>
                <a:cs typeface="Times New Roman" pitchFamily="18" charset="0"/>
              </a:rPr>
              <a:t>Murthy Anaparti, </a:t>
            </a:r>
            <a:r>
              <a:rPr lang="en-US" sz="3900" b="1" dirty="0"/>
              <a:t>Shauna </a:t>
            </a:r>
            <a:r>
              <a:rPr lang="en-US" sz="3900" b="1" dirty="0" err="1"/>
              <a:t>Zahariuk</a:t>
            </a:r>
            <a:r>
              <a:rPr lang="en-US" sz="3900" b="1" dirty="0"/>
              <a:t>, Shirley Thompson</a:t>
            </a:r>
            <a:r>
              <a:rPr lang="en-CA" sz="3900" b="1" dirty="0">
                <a:solidFill>
                  <a:srgbClr val="000000"/>
                </a:solidFill>
                <a:cs typeface="Times New Roman" pitchFamily="18" charset="0"/>
              </a:rPr>
              <a:t> and </a:t>
            </a:r>
            <a:r>
              <a:rPr lang="en-CA" sz="3900" b="1" dirty="0" err="1">
                <a:solidFill>
                  <a:srgbClr val="000000"/>
                </a:solidFill>
                <a:cs typeface="Times New Roman" pitchFamily="18" charset="0"/>
              </a:rPr>
              <a:t>Raghavender</a:t>
            </a:r>
            <a:r>
              <a:rPr lang="en-CA" sz="3900" b="1" dirty="0">
                <a:solidFill>
                  <a:srgbClr val="000000"/>
                </a:solidFill>
                <a:cs typeface="Times New Roman" pitchFamily="18" charset="0"/>
              </a:rPr>
              <a:t> R. </a:t>
            </a:r>
            <a:r>
              <a:rPr lang="en-CA" sz="3900" b="1" dirty="0" err="1">
                <a:solidFill>
                  <a:srgbClr val="000000"/>
                </a:solidFill>
                <a:cs typeface="Times New Roman" pitchFamily="18" charset="0"/>
              </a:rPr>
              <a:t>Geebu</a:t>
            </a:r>
            <a:endParaRPr lang="en-US" sz="3900" b="1" dirty="0"/>
          </a:p>
          <a:p>
            <a:pPr algn="ctr"/>
            <a:r>
              <a:rPr lang="en-US" sz="3900" b="1" dirty="0"/>
              <a:t>Natural Resources Institute, University of Manitoba</a:t>
            </a:r>
            <a:endParaRPr lang="en-US" sz="3900" dirty="0"/>
          </a:p>
          <a:p>
            <a:pPr algn="ctr"/>
            <a:r>
              <a:rPr lang="en-US" sz="3900" b="1" dirty="0"/>
              <a:t>s_thompson@cc.umanitoba.ca</a:t>
            </a:r>
          </a:p>
        </p:txBody>
      </p:sp>
      <p:grpSp>
        <p:nvGrpSpPr>
          <p:cNvPr id="80" name="Group 79"/>
          <p:cNvGrpSpPr/>
          <p:nvPr/>
        </p:nvGrpSpPr>
        <p:grpSpPr>
          <a:xfrm>
            <a:off x="28894812" y="0"/>
            <a:ext cx="16685079" cy="7343054"/>
            <a:chOff x="28894812" y="0"/>
            <a:chExt cx="16685079" cy="7343054"/>
          </a:xfrm>
        </p:grpSpPr>
        <p:grpSp>
          <p:nvGrpSpPr>
            <p:cNvPr id="79" name="Group 78"/>
            <p:cNvGrpSpPr/>
            <p:nvPr/>
          </p:nvGrpSpPr>
          <p:grpSpPr>
            <a:xfrm>
              <a:off x="33528000" y="0"/>
              <a:ext cx="12051891" cy="7343054"/>
              <a:chOff x="34671000" y="686534"/>
              <a:chExt cx="10908891" cy="6662421"/>
            </a:xfrm>
          </p:grpSpPr>
          <p:grpSp>
            <p:nvGrpSpPr>
              <p:cNvPr id="49" name="Group 48"/>
              <p:cNvGrpSpPr/>
              <p:nvPr/>
            </p:nvGrpSpPr>
            <p:grpSpPr>
              <a:xfrm>
                <a:off x="37834579" y="686534"/>
                <a:ext cx="7745312" cy="6662421"/>
                <a:chOff x="35351344" y="1363298"/>
                <a:chExt cx="9682854" cy="7655175"/>
              </a:xfrm>
            </p:grpSpPr>
            <p:pic>
              <p:nvPicPr>
                <p:cNvPr id="15391" name="Picture 4"/>
                <p:cNvPicPr>
                  <a:picLocks noChangeAspect="1"/>
                </p:cNvPicPr>
                <p:nvPr/>
              </p:nvPicPr>
              <p:blipFill>
                <a:blip r:embed="rId13" cstate="print"/>
                <a:srcRect/>
                <a:stretch>
                  <a:fillRect/>
                </a:stretch>
              </p:blipFill>
              <p:spPr bwMode="auto">
                <a:xfrm>
                  <a:off x="41112572" y="1364592"/>
                  <a:ext cx="3873500" cy="629523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0" name="Picture 6" descr="D:\aruna\Courses Fall 2010\Food Security\Posters\Photos of St. Theresa POint\IMG_4177_1.JPG"/>
                <p:cNvPicPr>
                  <a:picLocks noChangeAspect="1" noChangeArrowheads="1"/>
                </p:cNvPicPr>
                <p:nvPr/>
              </p:nvPicPr>
              <p:blipFill>
                <a:blip r:embed="rId14" cstate="print"/>
                <a:srcRect/>
                <a:stretch>
                  <a:fillRect/>
                </a:stretch>
              </p:blipFill>
              <p:spPr bwMode="auto">
                <a:xfrm>
                  <a:off x="35351344" y="1363298"/>
                  <a:ext cx="5596128" cy="3730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31" name="Picture 7" descr="D:\aruna\Courses Fall 2010\Food Security\Posters\Photos of St. Theresa POint\IMG_4122_1.JPG"/>
                <p:cNvPicPr>
                  <a:picLocks noChangeAspect="1" noChangeArrowheads="1"/>
                </p:cNvPicPr>
                <p:nvPr/>
              </p:nvPicPr>
              <p:blipFill>
                <a:blip r:embed="rId15" cstate="print"/>
                <a:srcRect/>
                <a:stretch>
                  <a:fillRect/>
                </a:stretch>
              </p:blipFill>
              <p:spPr bwMode="auto">
                <a:xfrm>
                  <a:off x="35356800" y="5273561"/>
                  <a:ext cx="5596128" cy="373075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useBgFill="1">
              <p:nvSpPr>
                <p:cNvPr id="35" name="TextBox 34"/>
                <p:cNvSpPr txBox="1"/>
                <p:nvPr/>
              </p:nvSpPr>
              <p:spPr>
                <a:xfrm>
                  <a:off x="41071798" y="7719030"/>
                  <a:ext cx="3962400" cy="1299443"/>
                </a:xfrm>
                <a:prstGeom prst="rect">
                  <a:avLst/>
                </a:prstGeom>
                <a:ln>
                  <a:solidFill>
                    <a:schemeClr val="bg2">
                      <a:lumMod val="25000"/>
                    </a:schemeClr>
                  </a:solidFill>
                </a:ln>
              </p:spPr>
              <p:txBody>
                <a:bodyPr wrap="square" lIns="91405" tIns="45703" rIns="91405" bIns="45703">
                  <a:spAutoFit/>
                </a:bodyPr>
                <a:lstStyle/>
                <a:p>
                  <a:pPr algn="ctr" defTabSz="4479925">
                    <a:defRPr/>
                  </a:pPr>
                  <a:r>
                    <a:rPr lang="en-US" sz="2500" dirty="0"/>
                    <a:t>90% </a:t>
                  </a:r>
                  <a:r>
                    <a:rPr lang="en-US" sz="2500" dirty="0" smtClean="0"/>
                    <a:t>St</a:t>
                  </a:r>
                  <a:r>
                    <a:rPr lang="en-US" sz="2500" dirty="0"/>
                    <a:t>. Theresa Point residents rely on country </a:t>
                  </a:r>
                  <a:r>
                    <a:rPr lang="en-US" sz="2500" dirty="0" smtClean="0"/>
                    <a:t>foods.</a:t>
                  </a:r>
                  <a:endParaRPr lang="en-US" sz="2500" dirty="0"/>
                </a:p>
              </p:txBody>
            </p:sp>
          </p:grpSp>
          <p:pic>
            <p:nvPicPr>
              <p:cNvPr id="1034" name="Picture 10" descr="D:\aruna\Courses Fall 2010\Food Security\Posters\Photos of St. Theresa POint\IMG_4166.jpg"/>
              <p:cNvPicPr>
                <a:picLocks noChangeAspect="1" noChangeArrowheads="1"/>
              </p:cNvPicPr>
              <p:nvPr/>
            </p:nvPicPr>
            <p:blipFill>
              <a:blip r:embed="rId16" cstate="print"/>
              <a:srcRect/>
              <a:stretch>
                <a:fillRect/>
              </a:stretch>
            </p:blipFill>
            <p:spPr bwMode="auto">
              <a:xfrm>
                <a:off x="34671000" y="2926050"/>
                <a:ext cx="2999945" cy="441058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sp>
          <p:nvSpPr>
            <p:cNvPr id="53" name="Rounded Rectangular Callout 52"/>
            <p:cNvSpPr/>
            <p:nvPr/>
          </p:nvSpPr>
          <p:spPr>
            <a:xfrm>
              <a:off x="28894812" y="4600941"/>
              <a:ext cx="3486177" cy="2322608"/>
            </a:xfrm>
            <a:prstGeom prst="wedgeRoundRectCallout">
              <a:avLst>
                <a:gd name="adj1" fmla="val 78715"/>
                <a:gd name="adj2" fmla="val -68372"/>
                <a:gd name="adj3" fmla="val 16667"/>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500" dirty="0" smtClean="0">
                  <a:solidFill>
                    <a:schemeClr val="tx1"/>
                  </a:solidFill>
                </a:rPr>
                <a:t>“I wish I knew how to garden.  I work hard to put food on the table”</a:t>
              </a:r>
              <a:endParaRPr lang="en-US" sz="2500" dirty="0">
                <a:solidFill>
                  <a:schemeClr val="tx1"/>
                </a:solidFill>
              </a:endParaRPr>
            </a:p>
          </p:txBody>
        </p:sp>
      </p:grpSp>
      <p:grpSp>
        <p:nvGrpSpPr>
          <p:cNvPr id="74" name="Group 73"/>
          <p:cNvGrpSpPr/>
          <p:nvPr/>
        </p:nvGrpSpPr>
        <p:grpSpPr>
          <a:xfrm>
            <a:off x="304800" y="304800"/>
            <a:ext cx="18233408" cy="10419886"/>
            <a:chOff x="304800" y="304800"/>
            <a:chExt cx="18233408" cy="10419886"/>
          </a:xfrm>
        </p:grpSpPr>
        <p:grpSp>
          <p:nvGrpSpPr>
            <p:cNvPr id="72" name="Group 71"/>
            <p:cNvGrpSpPr/>
            <p:nvPr/>
          </p:nvGrpSpPr>
          <p:grpSpPr>
            <a:xfrm>
              <a:off x="8327408" y="5085887"/>
              <a:ext cx="10210800" cy="5638799"/>
              <a:chOff x="8327408" y="5470823"/>
              <a:chExt cx="10210800" cy="5096823"/>
            </a:xfrm>
          </p:grpSpPr>
          <p:pic>
            <p:nvPicPr>
              <p:cNvPr id="15388" name="Picture 37"/>
              <p:cNvPicPr>
                <a:picLocks noChangeAspect="1"/>
              </p:cNvPicPr>
              <p:nvPr/>
            </p:nvPicPr>
            <p:blipFill>
              <a:blip r:embed="rId17" cstate="print"/>
              <a:srcRect l="-1123"/>
              <a:stretch>
                <a:fillRect/>
              </a:stretch>
            </p:blipFill>
            <p:spPr bwMode="auto">
              <a:xfrm>
                <a:off x="12881514" y="5470823"/>
                <a:ext cx="5656694" cy="5094524"/>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027" name="Picture 3"/>
              <p:cNvPicPr>
                <a:picLocks noChangeAspect="1" noChangeArrowheads="1"/>
              </p:cNvPicPr>
              <p:nvPr/>
            </p:nvPicPr>
            <p:blipFill>
              <a:blip r:embed="rId18" cstate="print"/>
              <a:srcRect l="3750" r="5000"/>
              <a:stretch>
                <a:fillRect/>
              </a:stretch>
            </p:blipFill>
            <p:spPr bwMode="auto">
              <a:xfrm>
                <a:off x="8327408" y="5474439"/>
                <a:ext cx="4624115" cy="5093207"/>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grpSp>
        <p:grpSp>
          <p:nvGrpSpPr>
            <p:cNvPr id="73" name="Group 72"/>
            <p:cNvGrpSpPr/>
            <p:nvPr/>
          </p:nvGrpSpPr>
          <p:grpSpPr>
            <a:xfrm>
              <a:off x="304800" y="304800"/>
              <a:ext cx="7772400" cy="10232231"/>
              <a:chOff x="304800" y="304800"/>
              <a:chExt cx="7772400" cy="10232231"/>
            </a:xfrm>
          </p:grpSpPr>
          <p:pic>
            <p:nvPicPr>
              <p:cNvPr id="71" name="Picture 70" descr="communitiesmap[4]"/>
              <p:cNvPicPr/>
              <p:nvPr/>
            </p:nvPicPr>
            <p:blipFill>
              <a:blip r:embed="rId19" cstate="print"/>
              <a:srcRect/>
              <a:stretch>
                <a:fillRect/>
              </a:stretch>
            </p:blipFill>
            <p:spPr bwMode="auto">
              <a:xfrm>
                <a:off x="304800" y="304800"/>
                <a:ext cx="7772400" cy="10232231"/>
              </a:xfrm>
              <a:prstGeom prst="rect">
                <a:avLst/>
              </a:prstGeom>
              <a:ln w="228600" cap="sq" cmpd="thickThin">
                <a:solidFill>
                  <a:srgbClr val="000000"/>
                </a:solidFill>
                <a:prstDash val="solid"/>
                <a:miter lim="800000"/>
              </a:ln>
              <a:effectLst>
                <a:innerShdw blurRad="76200">
                  <a:srgbClr val="000000"/>
                </a:innerShdw>
              </a:effectLst>
            </p:spPr>
          </p:pic>
          <p:sp>
            <p:nvSpPr>
              <p:cNvPr id="5" name="AutoShape 6"/>
              <p:cNvSpPr>
                <a:spLocks noChangeArrowheads="1"/>
              </p:cNvSpPr>
              <p:nvPr/>
            </p:nvSpPr>
            <p:spPr bwMode="auto">
              <a:xfrm>
                <a:off x="5334640" y="5359991"/>
                <a:ext cx="2709862" cy="838200"/>
              </a:xfrm>
              <a:prstGeom prst="wedgeRectCallout">
                <a:avLst>
                  <a:gd name="adj1" fmla="val -77705"/>
                  <a:gd name="adj2" fmla="val 77538"/>
                </a:avLst>
              </a:prstGeom>
              <a:solidFill>
                <a:srgbClr val="FFCC9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en-US" sz="2500" b="0" i="0" u="none" strike="noStrike" cap="none" normalizeH="0" baseline="0" dirty="0" smtClean="0">
                    <a:ln>
                      <a:noFill/>
                    </a:ln>
                    <a:solidFill>
                      <a:schemeClr val="tx1"/>
                    </a:solidFill>
                    <a:effectLst/>
                    <a:latin typeface="Arial" pitchFamily="34" charset="0"/>
                    <a:cs typeface="Arial" pitchFamily="34" charset="0"/>
                  </a:rPr>
                  <a:t>St. Theresa Point First Nation</a:t>
                </a:r>
              </a:p>
            </p:txBody>
          </p:sp>
        </p:grpSp>
      </p:grpSp>
      <p:sp>
        <p:nvSpPr>
          <p:cNvPr id="52" name="TextBox 51"/>
          <p:cNvSpPr txBox="1"/>
          <p:nvPr/>
        </p:nvSpPr>
        <p:spPr>
          <a:xfrm>
            <a:off x="18973800" y="18919031"/>
            <a:ext cx="8610600" cy="392415"/>
          </a:xfrm>
          <a:prstGeom prst="rect">
            <a:avLst/>
          </a:prstGeom>
          <a:solidFill>
            <a:schemeClr val="bg1"/>
          </a:solidFill>
        </p:spPr>
        <p:txBody>
          <a:bodyPr wrap="square" rtlCol="0">
            <a:spAutoFit/>
          </a:bodyPr>
          <a:lstStyle/>
          <a:p>
            <a:pPr algn="ctr"/>
            <a:r>
              <a:rPr lang="en-US" sz="1950" b="1" dirty="0" smtClean="0"/>
              <a:t>RATE OF HOUSEHOLD FOOD INSECURITY IN NORTHERN MANITOBA</a:t>
            </a:r>
            <a:endParaRPr lang="en-US" sz="1950" b="1"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ppt/theme/themeOverride2.xml><?xml version="1.0" encoding="utf-8"?>
<a:themeOverride xmlns:a="http://schemas.openxmlformats.org/drawingml/2006/main">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themeOverride>
</file>

<file path=docProps/app.xml><?xml version="1.0" encoding="utf-8"?>
<Properties xmlns="http://schemas.openxmlformats.org/officeDocument/2006/extended-properties" xmlns:vt="http://schemas.openxmlformats.org/officeDocument/2006/docPropsVTypes">
  <Template>Flow</Template>
  <TotalTime>11450</TotalTime>
  <Words>1434</Words>
  <Application>Microsoft Macintosh PowerPoint</Application>
  <PresentationFormat>Custom</PresentationFormat>
  <Paragraphs>56</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Flow</vt:lpstr>
      <vt:lpstr>Slide 1</vt:lpstr>
    </vt:vector>
  </TitlesOfParts>
  <Company>Self</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Asfia Gulrukh Kamal</dc:creator>
  <cp:lastModifiedBy>Browsser</cp:lastModifiedBy>
  <cp:revision>523</cp:revision>
  <cp:lastPrinted>2009-07-17T00:09:31Z</cp:lastPrinted>
  <dcterms:created xsi:type="dcterms:W3CDTF">2010-10-22T05:56:59Z</dcterms:created>
  <dcterms:modified xsi:type="dcterms:W3CDTF">2010-10-23T12:53:18Z</dcterms:modified>
</cp:coreProperties>
</file>