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Layouts/slideLayout7.xml" ContentType="application/vnd.openxmlformats-officedocument.presentationml.slideLayout+xml"/>
  <Override PartName="/ppt/theme/theme3.xml" ContentType="application/vnd.openxmlformats-officedocument.theme+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Override2.xml" ContentType="application/vnd.openxmlformats-officedocument.themeOverride+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theme/themeOverride1.xml" ContentType="application/vnd.openxmlformats-officedocument.themeOverride+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Override PartName="/ppt/handoutMasters/handoutMaster1.xml" ContentType="application/vnd.openxmlformats-officedocument.presentationml.handoutMaster+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3"/>
  </p:notesMasterIdLst>
  <p:handoutMasterIdLst>
    <p:handoutMasterId r:id="rId4"/>
  </p:handoutMasterIdLst>
  <p:sldIdLst>
    <p:sldId id="257" r:id="rId2"/>
  </p:sldIdLst>
  <p:sldSz cx="45720000" cy="32808863"/>
  <p:notesSz cx="7010400" cy="9296400"/>
  <p:defaultTextStyle>
    <a:defPPr>
      <a:defRPr lang="en-US"/>
    </a:defPPr>
    <a:lvl1pPr algn="l" defTabSz="4481513" rtl="0" fontAlgn="base">
      <a:spcBef>
        <a:spcPct val="0"/>
      </a:spcBef>
      <a:spcAft>
        <a:spcPct val="0"/>
      </a:spcAft>
      <a:defRPr sz="8800" kern="1200">
        <a:solidFill>
          <a:schemeClr val="tx1"/>
        </a:solidFill>
        <a:latin typeface="Arial" pitchFamily="-107" charset="0"/>
        <a:ea typeface="ＭＳ Ｐゴシック" pitchFamily="-107" charset="-128"/>
        <a:cs typeface="ＭＳ Ｐゴシック" pitchFamily="-107" charset="-128"/>
      </a:defRPr>
    </a:lvl1pPr>
    <a:lvl2pPr marL="2239963" indent="-1782763" algn="l" defTabSz="4481513" rtl="0" fontAlgn="base">
      <a:spcBef>
        <a:spcPct val="0"/>
      </a:spcBef>
      <a:spcAft>
        <a:spcPct val="0"/>
      </a:spcAft>
      <a:defRPr sz="8800" kern="1200">
        <a:solidFill>
          <a:schemeClr val="tx1"/>
        </a:solidFill>
        <a:latin typeface="Arial" pitchFamily="-107" charset="0"/>
        <a:ea typeface="ＭＳ Ｐゴシック" pitchFamily="-107" charset="-128"/>
        <a:cs typeface="ＭＳ Ｐゴシック" pitchFamily="-107" charset="-128"/>
      </a:defRPr>
    </a:lvl2pPr>
    <a:lvl3pPr marL="4481513" indent="-3567113" algn="l" defTabSz="4481513" rtl="0" fontAlgn="base">
      <a:spcBef>
        <a:spcPct val="0"/>
      </a:spcBef>
      <a:spcAft>
        <a:spcPct val="0"/>
      </a:spcAft>
      <a:defRPr sz="8800" kern="1200">
        <a:solidFill>
          <a:schemeClr val="tx1"/>
        </a:solidFill>
        <a:latin typeface="Arial" pitchFamily="-107" charset="0"/>
        <a:ea typeface="ＭＳ Ｐゴシック" pitchFamily="-107" charset="-128"/>
        <a:cs typeface="ＭＳ Ｐゴシック" pitchFamily="-107" charset="-128"/>
      </a:defRPr>
    </a:lvl3pPr>
    <a:lvl4pPr marL="6726238" indent="-5354638" algn="l" defTabSz="4481513" rtl="0" fontAlgn="base">
      <a:spcBef>
        <a:spcPct val="0"/>
      </a:spcBef>
      <a:spcAft>
        <a:spcPct val="0"/>
      </a:spcAft>
      <a:defRPr sz="8800" kern="1200">
        <a:solidFill>
          <a:schemeClr val="tx1"/>
        </a:solidFill>
        <a:latin typeface="Arial" pitchFamily="-107" charset="0"/>
        <a:ea typeface="ＭＳ Ｐゴシック" pitchFamily="-107" charset="-128"/>
        <a:cs typeface="ＭＳ Ｐゴシック" pitchFamily="-107" charset="-128"/>
      </a:defRPr>
    </a:lvl4pPr>
    <a:lvl5pPr marL="8967788" indent="-7138988" algn="l" defTabSz="4481513" rtl="0" fontAlgn="base">
      <a:spcBef>
        <a:spcPct val="0"/>
      </a:spcBef>
      <a:spcAft>
        <a:spcPct val="0"/>
      </a:spcAft>
      <a:defRPr sz="8800" kern="1200">
        <a:solidFill>
          <a:schemeClr val="tx1"/>
        </a:solidFill>
        <a:latin typeface="Arial" pitchFamily="-107" charset="0"/>
        <a:ea typeface="ＭＳ Ｐゴシック" pitchFamily="-107" charset="-128"/>
        <a:cs typeface="ＭＳ Ｐゴシック" pitchFamily="-107" charset="-128"/>
      </a:defRPr>
    </a:lvl5pPr>
    <a:lvl6pPr marL="2286000" algn="l" defTabSz="457200" rtl="0" eaLnBrk="1" latinLnBrk="0" hangingPunct="1">
      <a:defRPr sz="8800" kern="1200">
        <a:solidFill>
          <a:schemeClr val="tx1"/>
        </a:solidFill>
        <a:latin typeface="Arial" pitchFamily="-107" charset="0"/>
        <a:ea typeface="ＭＳ Ｐゴシック" pitchFamily="-107" charset="-128"/>
        <a:cs typeface="ＭＳ Ｐゴシック" pitchFamily="-107" charset="-128"/>
      </a:defRPr>
    </a:lvl6pPr>
    <a:lvl7pPr marL="2743200" algn="l" defTabSz="457200" rtl="0" eaLnBrk="1" latinLnBrk="0" hangingPunct="1">
      <a:defRPr sz="8800" kern="1200">
        <a:solidFill>
          <a:schemeClr val="tx1"/>
        </a:solidFill>
        <a:latin typeface="Arial" pitchFamily="-107" charset="0"/>
        <a:ea typeface="ＭＳ Ｐゴシック" pitchFamily="-107" charset="-128"/>
        <a:cs typeface="ＭＳ Ｐゴシック" pitchFamily="-107" charset="-128"/>
      </a:defRPr>
    </a:lvl7pPr>
    <a:lvl8pPr marL="3200400" algn="l" defTabSz="457200" rtl="0" eaLnBrk="1" latinLnBrk="0" hangingPunct="1">
      <a:defRPr sz="8800" kern="1200">
        <a:solidFill>
          <a:schemeClr val="tx1"/>
        </a:solidFill>
        <a:latin typeface="Arial" pitchFamily="-107" charset="0"/>
        <a:ea typeface="ＭＳ Ｐゴシック" pitchFamily="-107" charset="-128"/>
        <a:cs typeface="ＭＳ Ｐゴシック" pitchFamily="-107" charset="-128"/>
      </a:defRPr>
    </a:lvl8pPr>
    <a:lvl9pPr marL="3657600" algn="l" defTabSz="457200" rtl="0" eaLnBrk="1" latinLnBrk="0" hangingPunct="1">
      <a:defRPr sz="8800" kern="1200">
        <a:solidFill>
          <a:schemeClr val="tx1"/>
        </a:solidFill>
        <a:latin typeface="Arial" pitchFamily="-107" charset="0"/>
        <a:ea typeface="ＭＳ Ｐゴシック" pitchFamily="-107" charset="-128"/>
        <a:cs typeface="ＭＳ Ｐゴシック" pitchFamily="-107"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FFF3D5"/>
    <a:srgbClr val="FFD48C"/>
    <a:srgbClr val="D6F1FD"/>
    <a:srgbClr val="C1D9E4"/>
    <a:srgbClr val="CCFF99"/>
    <a:srgbClr val="9966FF"/>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15620"/>
    <p:restoredTop sz="94660"/>
  </p:normalViewPr>
  <p:slideViewPr>
    <p:cSldViewPr>
      <p:cViewPr>
        <p:scale>
          <a:sx n="75" d="100"/>
          <a:sy n="75" d="100"/>
        </p:scale>
        <p:origin x="-88" y="11888"/>
      </p:cViewPr>
      <p:guideLst>
        <p:guide orient="horz" pos="10333"/>
        <p:guide pos="1440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9" Type="http://schemas.openxmlformats.org/officeDocument/2006/relationships/tableStyles" Target="tableStyles.xml"/><Relationship Id="rId3" Type="http://schemas.openxmlformats.org/officeDocument/2006/relationships/notesMaster" Target="notesMasters/notesMaster1.xml"/><Relationship Id="rId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4483100">
              <a:defRPr sz="1300">
                <a:latin typeface="Calibri" pitchFamily="-107" charset="0"/>
                <a:cs typeface="ＭＳ Ｐゴシック" pitchFamily="-107" charset="-128"/>
              </a:defRPr>
            </a:lvl1pPr>
          </a:lstStyle>
          <a:p>
            <a:pPr>
              <a:defRPr/>
            </a:pPr>
            <a:endParaRPr lang="en-US"/>
          </a:p>
        </p:txBody>
      </p:sp>
      <p:sp>
        <p:nvSpPr>
          <p:cNvPr id="1433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a:defRPr sz="1300">
                <a:latin typeface="Calibri" pitchFamily="-107" charset="0"/>
              </a:defRPr>
            </a:lvl1pPr>
          </a:lstStyle>
          <a:p>
            <a:fld id="{18C234C5-A6E7-7B46-86F1-1B74A4D6EE40}" type="datetime1">
              <a:rPr lang="en-US"/>
              <a:pPr/>
              <a:t>1/14/10</a:t>
            </a:fld>
            <a:endParaRPr lang="en-US"/>
          </a:p>
        </p:txBody>
      </p:sp>
      <p:sp>
        <p:nvSpPr>
          <p:cNvPr id="1434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4483100">
              <a:defRPr sz="1300">
                <a:latin typeface="Calibri" pitchFamily="-107" charset="0"/>
                <a:cs typeface="ＭＳ Ｐゴシック" pitchFamily="-107" charset="-128"/>
              </a:defRPr>
            </a:lvl1pPr>
          </a:lstStyle>
          <a:p>
            <a:pPr>
              <a:defRPr/>
            </a:pPr>
            <a:endParaRPr lang="en-US"/>
          </a:p>
        </p:txBody>
      </p:sp>
      <p:sp>
        <p:nvSpPr>
          <p:cNvPr id="1434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a:defRPr sz="1300">
                <a:latin typeface="Calibri" pitchFamily="-107" charset="0"/>
              </a:defRPr>
            </a:lvl1pPr>
          </a:lstStyle>
          <a:p>
            <a:fld id="{6DFD6E10-0CB8-2C49-920B-2D1610557A1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2" tIns="46586" rIns="93172" bIns="46586" numCol="1" anchor="t" anchorCtr="0" compatLnSpc="1">
            <a:prstTxWarp prst="textNoShape">
              <a:avLst/>
            </a:prstTxWarp>
          </a:bodyPr>
          <a:lstStyle>
            <a:lvl1pPr defTabSz="4483100">
              <a:defRPr sz="1300">
                <a:latin typeface="Arial" pitchFamily="-107" charset="0"/>
                <a:cs typeface="ＭＳ Ｐゴシック" pitchFamily="-107" charset="-128"/>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2" tIns="46586" rIns="93172" bIns="46586" numCol="1" anchor="t" anchorCtr="0" compatLnSpc="1">
            <a:prstTxWarp prst="textNoShape">
              <a:avLst/>
            </a:prstTxWarp>
          </a:bodyPr>
          <a:lstStyle>
            <a:lvl1pPr algn="r">
              <a:defRPr sz="1300"/>
            </a:lvl1pPr>
          </a:lstStyle>
          <a:p>
            <a:fld id="{914E99DF-623F-A84E-965E-D8E5B99E6A92}" type="datetime1">
              <a:rPr lang="en-US"/>
              <a:pPr/>
              <a:t>1/14/10</a:t>
            </a:fld>
            <a:endParaRPr lang="en-US"/>
          </a:p>
        </p:txBody>
      </p:sp>
      <p:sp>
        <p:nvSpPr>
          <p:cNvPr id="4" name="Slide Image Placeholder 3"/>
          <p:cNvSpPr>
            <a:spLocks noGrp="1" noRot="1" noChangeAspect="1"/>
          </p:cNvSpPr>
          <p:nvPr>
            <p:ph type="sldImg" idx="2"/>
          </p:nvPr>
        </p:nvSpPr>
        <p:spPr>
          <a:xfrm>
            <a:off x="1076325" y="698500"/>
            <a:ext cx="4857750" cy="3486150"/>
          </a:xfrm>
          <a:prstGeom prst="rect">
            <a:avLst/>
          </a:prstGeom>
          <a:noFill/>
          <a:ln w="12700">
            <a:solidFill>
              <a:prstClr val="black"/>
            </a:solidFill>
          </a:ln>
        </p:spPr>
        <p:txBody>
          <a:bodyPr vert="horz" wrap="square" lIns="93172" tIns="46586" rIns="93172" bIns="46586"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3172" tIns="46586" rIns="93172" bIns="46586"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2" tIns="46586" rIns="93172" bIns="46586" numCol="1" anchor="b" anchorCtr="0" compatLnSpc="1">
            <a:prstTxWarp prst="textNoShape">
              <a:avLst/>
            </a:prstTxWarp>
          </a:bodyPr>
          <a:lstStyle>
            <a:lvl1pPr defTabSz="4483100">
              <a:defRPr sz="1300">
                <a:latin typeface="Arial" pitchFamily="-107" charset="0"/>
                <a:cs typeface="ＭＳ Ｐゴシック" pitchFamily="-107" charset="-128"/>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2" tIns="46586" rIns="93172" bIns="46586" numCol="1" anchor="b" anchorCtr="0" compatLnSpc="1">
            <a:prstTxWarp prst="textNoShape">
              <a:avLst/>
            </a:prstTxWarp>
          </a:bodyPr>
          <a:lstStyle>
            <a:lvl1pPr algn="r">
              <a:defRPr sz="1300"/>
            </a:lvl1pPr>
          </a:lstStyle>
          <a:p>
            <a:fld id="{2FC05C84-7412-AF44-8C8A-77E2CAF9BA8F}"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5613" algn="l" defTabSz="912813"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2813" algn="l" defTabSz="912813"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0013" algn="l" defTabSz="912813"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7213" algn="l" defTabSz="912813"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a:lstStyle/>
          <a:p>
            <a:pPr eaLnBrk="1" hangingPunct="1">
              <a:spcBef>
                <a:spcPct val="0"/>
              </a:spcBef>
            </a:pPr>
            <a:endParaRPr lang="en-US">
              <a:ea typeface="ＭＳ Ｐゴシック" pitchFamily="-107" charset="-128"/>
              <a:cs typeface="ＭＳ Ｐゴシック" pitchFamily="-107" charset="-128"/>
            </a:endParaRPr>
          </a:p>
        </p:txBody>
      </p:sp>
      <p:sp>
        <p:nvSpPr>
          <p:cNvPr id="7172" name="Slide Number Placeholder 3"/>
          <p:cNvSpPr>
            <a:spLocks noGrp="1"/>
          </p:cNvSpPr>
          <p:nvPr>
            <p:ph type="sldNum" sz="quarter" idx="5"/>
          </p:nvPr>
        </p:nvSpPr>
        <p:spPr bwMode="auto">
          <a:noFill/>
          <a:ln>
            <a:miter lim="800000"/>
            <a:headEnd/>
            <a:tailEnd/>
          </a:ln>
        </p:spPr>
        <p:txBody>
          <a:bodyPr/>
          <a:lstStyle/>
          <a:p>
            <a:fld id="{ED2A28EF-FA7C-2E43-8231-E9BBA752717C}" type="slidenum">
              <a:rPr lang="en-US"/>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2667000" y="6561773"/>
            <a:ext cx="39258240" cy="8749030"/>
          </a:xfrm>
          <a:ln>
            <a:noFill/>
          </a:ln>
        </p:spPr>
        <p:txBody>
          <a:bodyPr tIns="0" rIns="89747">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75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2667000" y="15445406"/>
            <a:ext cx="39273480" cy="8384487"/>
          </a:xfrm>
        </p:spPr>
        <p:txBody>
          <a:bodyPr lIns="0" rIns="89747"/>
          <a:lstStyle>
            <a:lvl1pPr marL="0" marR="224366" indent="0" algn="r">
              <a:buNone/>
              <a:defRPr>
                <a:solidFill>
                  <a:schemeClr val="tx1"/>
                </a:solidFill>
              </a:defRPr>
            </a:lvl1pPr>
            <a:lvl2pPr marL="2243663" indent="0" algn="ctr">
              <a:buNone/>
            </a:lvl2pPr>
            <a:lvl3pPr marL="4487327" indent="0" algn="ctr">
              <a:buNone/>
            </a:lvl3pPr>
            <a:lvl4pPr marL="6730990" indent="0" algn="ctr">
              <a:buNone/>
            </a:lvl4pPr>
            <a:lvl5pPr marL="8974653" indent="0" algn="ctr">
              <a:buNone/>
            </a:lvl5pPr>
            <a:lvl6pPr marL="11218316" indent="0" algn="ctr">
              <a:buNone/>
            </a:lvl6pPr>
            <a:lvl7pPr marL="13461980" indent="0" algn="ctr">
              <a:buNone/>
            </a:lvl7pPr>
            <a:lvl8pPr marL="15705643" indent="0" algn="ctr">
              <a:buNone/>
            </a:lvl8pPr>
            <a:lvl9pPr marL="17949306"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F2EFC0"/>
                </a:solidFill>
              </a:defRPr>
            </a:lvl1pPr>
          </a:lstStyle>
          <a:p>
            <a:fld id="{ABB4BEBF-0E96-394F-B841-1CA177953DD8}" type="datetime1">
              <a:rPr lang="en-US"/>
              <a:pPr/>
              <a:t>1/14/10</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F2EFC0"/>
                </a:solidFill>
              </a:defRPr>
            </a:lvl1pPr>
          </a:lstStyle>
          <a:p>
            <a:fld id="{FBC7A76A-8C9A-FF4B-B5D5-A93CDF638B21}"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36B550BE-9EDF-AE44-AAE6-3783E609D73C}" type="datetime1">
              <a:rPr lang="en-US"/>
              <a:pPr/>
              <a:t>1/14/10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ACA242D4-77D7-C14F-933F-26A6CAD3467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0" y="4374522"/>
            <a:ext cx="10287000" cy="249332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4374522"/>
            <a:ext cx="30099000" cy="249332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19734ADA-FECA-F740-8F48-94ABE36DFE53}" type="datetime1">
              <a:rPr lang="en-US"/>
              <a:pPr/>
              <a:t>1/14/10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47D8A892-37FE-F747-9CBB-F6FEAC16D33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70B8D20F-85A1-1247-9ABF-91F84267C056}" type="datetime1">
              <a:rPr lang="en-US"/>
              <a:pPr/>
              <a:t>1/14/10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35913CD4-D630-BB46-95E5-E471EB654ED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51760" y="6299302"/>
            <a:ext cx="38862000" cy="6518027"/>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275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2651760" y="12939188"/>
            <a:ext cx="38862000" cy="7222504"/>
          </a:xfrm>
        </p:spPr>
        <p:txBody>
          <a:bodyPr lIns="224366" rIns="224366"/>
          <a:lstStyle>
            <a:lvl1pPr marL="0" indent="0">
              <a:buNone/>
              <a:defRPr sz="10800">
                <a:solidFill>
                  <a:schemeClr val="tx1"/>
                </a:solidFill>
              </a:defRPr>
            </a:lvl1pPr>
            <a:lvl2pPr>
              <a:buNone/>
              <a:defRPr sz="8800">
                <a:solidFill>
                  <a:schemeClr val="tx1">
                    <a:tint val="75000"/>
                  </a:schemeClr>
                </a:solidFill>
              </a:defRPr>
            </a:lvl2pPr>
            <a:lvl3pPr>
              <a:buNone/>
              <a:defRPr sz="7900">
                <a:solidFill>
                  <a:schemeClr val="tx1">
                    <a:tint val="75000"/>
                  </a:schemeClr>
                </a:solidFill>
              </a:defRPr>
            </a:lvl3pPr>
            <a:lvl4pPr>
              <a:buNone/>
              <a:defRPr sz="6900">
                <a:solidFill>
                  <a:schemeClr val="tx1">
                    <a:tint val="75000"/>
                  </a:schemeClr>
                </a:solidFill>
              </a:defRPr>
            </a:lvl4pPr>
            <a:lvl5pPr>
              <a:buNone/>
              <a:defRPr sz="69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F2EFC0"/>
                </a:solidFill>
              </a:defRPr>
            </a:lvl1pPr>
          </a:lstStyle>
          <a:p>
            <a:fld id="{04B9BB59-983F-ED4A-A4E2-201D24023EBD}" type="datetime1">
              <a:rPr lang="en-US"/>
              <a:pPr/>
              <a:t>1/14/10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2EFC0"/>
                </a:solidFill>
              </a:defRPr>
            </a:lvl1pPr>
          </a:lstStyle>
          <a:p>
            <a:fld id="{B40B50AC-D6A2-A24C-A894-C8085DBC9ECA}"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3368377"/>
            <a:ext cx="41148000" cy="546814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9185740"/>
            <a:ext cx="20193000" cy="21216398"/>
          </a:xfrm>
        </p:spPr>
        <p:txBody>
          <a:bodyPr/>
          <a:lstStyle>
            <a:lvl1pPr>
              <a:defRPr sz="12800"/>
            </a:lvl1pPr>
            <a:lvl2pPr>
              <a:defRPr sz="11800"/>
            </a:lvl2pPr>
            <a:lvl3pPr>
              <a:defRPr sz="9800"/>
            </a:lvl3pPr>
            <a:lvl4pPr>
              <a:defRPr sz="8800"/>
            </a:lvl4pPr>
            <a:lvl5pPr>
              <a:defRPr sz="8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0" y="9185740"/>
            <a:ext cx="20193000" cy="21216398"/>
          </a:xfrm>
        </p:spPr>
        <p:txBody>
          <a:bodyPr/>
          <a:lstStyle>
            <a:lvl1pPr>
              <a:defRPr sz="12800"/>
            </a:lvl1pPr>
            <a:lvl2pPr>
              <a:defRPr sz="11800"/>
            </a:lvl2pPr>
            <a:lvl3pPr>
              <a:defRPr sz="9800"/>
            </a:lvl3pPr>
            <a:lvl4pPr>
              <a:defRPr sz="8800"/>
            </a:lvl4pPr>
            <a:lvl5pPr>
              <a:defRPr sz="8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506896DF-A470-C546-98AD-B67CF7871336}" type="datetime1">
              <a:rPr lang="en-US"/>
              <a:pPr/>
              <a:t>1/14/10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9805A15B-9EBA-4140-A707-AD319EE1EB2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3368377"/>
            <a:ext cx="41148000" cy="54681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8875558"/>
            <a:ext cx="20200940" cy="3154358"/>
          </a:xfrm>
        </p:spPr>
        <p:txBody>
          <a:bodyPr lIns="224366" tIns="0" rIns="224366" bIns="0" anchor="ctr">
            <a:noAutofit/>
          </a:bodyPr>
          <a:lstStyle>
            <a:lvl1pPr marL="0" indent="0">
              <a:buNone/>
              <a:defRPr sz="11800" b="1" cap="none" baseline="0">
                <a:solidFill>
                  <a:schemeClr val="tx2"/>
                </a:solidFill>
                <a:effectLst/>
              </a:defRPr>
            </a:lvl1pPr>
            <a:lvl2pPr>
              <a:buNone/>
              <a:defRPr sz="9800" b="1"/>
            </a:lvl2pPr>
            <a:lvl3pPr>
              <a:buNone/>
              <a:defRPr sz="8800" b="1"/>
            </a:lvl3pPr>
            <a:lvl4pPr>
              <a:buNone/>
              <a:defRPr sz="7900" b="1"/>
            </a:lvl4pPr>
            <a:lvl5pPr>
              <a:buNone/>
              <a:defRPr sz="7900" b="1"/>
            </a:lvl5pPr>
          </a:lstStyle>
          <a:p>
            <a:pPr lvl="0"/>
            <a:r>
              <a:rPr lang="en-US" smtClean="0"/>
              <a:t>Click to edit Master text styles</a:t>
            </a:r>
          </a:p>
        </p:txBody>
      </p:sp>
      <p:sp>
        <p:nvSpPr>
          <p:cNvPr id="4" name="Text Placeholder 3"/>
          <p:cNvSpPr>
            <a:spLocks noGrp="1"/>
          </p:cNvSpPr>
          <p:nvPr>
            <p:ph type="body" sz="half" idx="3"/>
          </p:nvPr>
        </p:nvSpPr>
        <p:spPr>
          <a:xfrm>
            <a:off x="23225128" y="8897132"/>
            <a:ext cx="20208875" cy="3132787"/>
          </a:xfrm>
        </p:spPr>
        <p:txBody>
          <a:bodyPr lIns="224366" tIns="0" rIns="224366" bIns="0" anchor="ctr"/>
          <a:lstStyle>
            <a:lvl1pPr marL="0" indent="0">
              <a:buNone/>
              <a:defRPr sz="11800" b="1" cap="none" baseline="0">
                <a:solidFill>
                  <a:schemeClr val="tx2"/>
                </a:solidFill>
                <a:effectLst/>
              </a:defRPr>
            </a:lvl1pPr>
            <a:lvl2pPr>
              <a:buNone/>
              <a:defRPr sz="9800" b="1"/>
            </a:lvl2pPr>
            <a:lvl3pPr>
              <a:buNone/>
              <a:defRPr sz="8800" b="1"/>
            </a:lvl3pPr>
            <a:lvl4pPr>
              <a:buNone/>
              <a:defRPr sz="7900" b="1"/>
            </a:lvl4pPr>
            <a:lvl5pPr>
              <a:buNone/>
              <a:defRPr sz="7900" b="1"/>
            </a:lvl5pPr>
          </a:lstStyle>
          <a:p>
            <a:pPr lvl="0"/>
            <a:r>
              <a:rPr lang="en-US" smtClean="0"/>
              <a:t>Click to edit Master text styles</a:t>
            </a:r>
          </a:p>
        </p:txBody>
      </p:sp>
      <p:sp>
        <p:nvSpPr>
          <p:cNvPr id="5" name="Content Placeholder 4"/>
          <p:cNvSpPr>
            <a:spLocks noGrp="1"/>
          </p:cNvSpPr>
          <p:nvPr>
            <p:ph sz="quarter" idx="2"/>
          </p:nvPr>
        </p:nvSpPr>
        <p:spPr>
          <a:xfrm>
            <a:off x="2286000" y="12029916"/>
            <a:ext cx="20200940" cy="18398032"/>
          </a:xfrm>
        </p:spPr>
        <p:txBody>
          <a:bodyPr tIns="0"/>
          <a:lstStyle>
            <a:lvl1pPr>
              <a:defRPr sz="10800"/>
            </a:lvl1pPr>
            <a:lvl2pPr>
              <a:defRPr sz="9800"/>
            </a:lvl2pPr>
            <a:lvl3pPr>
              <a:defRPr sz="8800"/>
            </a:lvl3pPr>
            <a:lvl4pPr>
              <a:defRPr sz="7900"/>
            </a:lvl4pPr>
            <a:lvl5pPr>
              <a:defRPr sz="7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3225128" y="12029916"/>
            <a:ext cx="20208875" cy="18398032"/>
          </a:xfrm>
        </p:spPr>
        <p:txBody>
          <a:bodyPr tIns="0"/>
          <a:lstStyle>
            <a:lvl1pPr>
              <a:defRPr sz="10800"/>
            </a:lvl1pPr>
            <a:lvl2pPr>
              <a:defRPr sz="9800"/>
            </a:lvl2pPr>
            <a:lvl3pPr>
              <a:defRPr sz="8800"/>
            </a:lvl3pPr>
            <a:lvl4pPr>
              <a:defRPr sz="7900"/>
            </a:lvl4pPr>
            <a:lvl5pPr>
              <a:defRPr sz="7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D97914BC-C8A8-5E47-BE63-0B0E0C1E4925}" type="datetime1">
              <a:rPr lang="en-US"/>
              <a:pPr/>
              <a:t>1/14/10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F5CC3FD5-B888-A946-A45D-1E02C60A0D3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0" y="3368377"/>
            <a:ext cx="41529000" cy="5468144"/>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45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8599FED4-A9B9-9F4A-A0A6-3CEA092C5C16}" type="datetime1">
              <a:rPr lang="en-US"/>
              <a:pPr/>
              <a:t>1/14/10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35E56230-8A4A-B042-8E5E-78E95C336C7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76B9E7C0-9F7A-6B40-97F6-8D1C6F435410}" type="datetime1">
              <a:rPr lang="en-US"/>
              <a:pPr/>
              <a:t>1/14/10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A393A0D8-A5AC-B449-83A2-E2A0C01C4F3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0" y="2460674"/>
            <a:ext cx="13716000" cy="5559280"/>
          </a:xfrm>
        </p:spPr>
        <p:txBody>
          <a:bodyPr>
            <a:noAutofit/>
          </a:bodyPr>
          <a:lstStyle>
            <a:lvl1pPr algn="l" rtl="0">
              <a:spcBef>
                <a:spcPct val="0"/>
              </a:spcBef>
              <a:buNone/>
              <a:defRPr sz="128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3429000" y="8019944"/>
            <a:ext cx="13716000" cy="21872575"/>
          </a:xfrm>
        </p:spPr>
        <p:txBody>
          <a:bodyPr lIns="89747" rIns="89747"/>
          <a:lstStyle>
            <a:lvl1pPr marL="0" indent="0" algn="l">
              <a:buNone/>
              <a:defRPr sz="6900"/>
            </a:lvl1pPr>
            <a:lvl2pPr indent="0" algn="l">
              <a:buNone/>
              <a:defRPr sz="5900"/>
            </a:lvl2pPr>
            <a:lvl3pPr indent="0" algn="l">
              <a:buNone/>
              <a:defRPr sz="4900"/>
            </a:lvl3pPr>
            <a:lvl4pPr indent="0" algn="l">
              <a:buNone/>
              <a:defRPr sz="4400"/>
            </a:lvl4pPr>
            <a:lvl5pPr indent="0" algn="l">
              <a:buNone/>
              <a:defRPr sz="4400"/>
            </a:lvl5pPr>
          </a:lstStyle>
          <a:p>
            <a:pPr lvl="0"/>
            <a:r>
              <a:rPr lang="en-US" smtClean="0"/>
              <a:t>Click to edit Master text styles</a:t>
            </a:r>
          </a:p>
        </p:txBody>
      </p:sp>
      <p:sp>
        <p:nvSpPr>
          <p:cNvPr id="4" name="Content Placeholder 3"/>
          <p:cNvSpPr>
            <a:spLocks noGrp="1"/>
          </p:cNvSpPr>
          <p:nvPr>
            <p:ph sz="half" idx="1"/>
          </p:nvPr>
        </p:nvSpPr>
        <p:spPr>
          <a:xfrm>
            <a:off x="17875250" y="8019944"/>
            <a:ext cx="25558750" cy="21872575"/>
          </a:xfrm>
        </p:spPr>
        <p:txBody>
          <a:bodyPr tIns="0"/>
          <a:lstStyle>
            <a:lvl1pPr>
              <a:defRPr sz="13700"/>
            </a:lvl1pPr>
            <a:lvl2pPr>
              <a:defRPr sz="12800"/>
            </a:lvl2pPr>
            <a:lvl3pPr>
              <a:defRPr sz="11800"/>
            </a:lvl3pPr>
            <a:lvl4pPr>
              <a:defRPr sz="9800"/>
            </a:lvl4pPr>
            <a:lvl5pPr>
              <a:defRPr sz="8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EBB07BF4-286C-D842-A34D-88AABB34A677}" type="datetime1">
              <a:rPr lang="en-US"/>
              <a:pPr/>
              <a:t>1/14/10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2452D56D-A54A-B744-99CD-9D6F8B24C52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noChangeArrowheads="1"/>
          </p:cNvSpPr>
          <p:nvPr/>
        </p:nvSpPr>
        <p:spPr bwMode="auto">
          <a:xfrm rot="420000" flipV="1">
            <a:off x="15828963" y="5300663"/>
            <a:ext cx="26289000" cy="19685000"/>
          </a:xfrm>
          <a:custGeom>
            <a:avLst/>
            <a:gdLst>
              <a:gd name="T0" fmla="*/ 26289000 w 26289000"/>
              <a:gd name="T1" fmla="*/ 9842500 h 19685000"/>
              <a:gd name="T2" fmla="*/ 13144500 w 26289000"/>
              <a:gd name="T3" fmla="*/ 19685000 h 19685000"/>
              <a:gd name="T4" fmla="*/ 0 w 26289000"/>
              <a:gd name="T5" fmla="*/ 9842500 h 19685000"/>
              <a:gd name="T6" fmla="*/ 13144500 w 26289000"/>
              <a:gd name="T7" fmla="*/ 0 h 19685000"/>
              <a:gd name="T8" fmla="*/ 0 60000 65536"/>
              <a:gd name="T9" fmla="*/ 5898240 60000 65536"/>
              <a:gd name="T10" fmla="*/ 11796480 60000 65536"/>
              <a:gd name="T11" fmla="*/ 17694720 60000 65536"/>
              <a:gd name="T12" fmla="*/ 0 w 26289000"/>
              <a:gd name="T13" fmla="*/ 0 h 19685000"/>
              <a:gd name="T14" fmla="*/ 25930130 w 26289000"/>
              <a:gd name="T15" fmla="*/ 19685000 h 19685000"/>
            </a:gdLst>
            <a:ahLst/>
            <a:cxnLst>
              <a:cxn ang="T8">
                <a:pos x="T0" y="T1"/>
              </a:cxn>
              <a:cxn ang="T9">
                <a:pos x="T2" y="T3"/>
              </a:cxn>
              <a:cxn ang="T10">
                <a:pos x="T4" y="T5"/>
              </a:cxn>
              <a:cxn ang="T11">
                <a:pos x="T6" y="T7"/>
              </a:cxn>
            </a:cxnLst>
            <a:rect l="T12" t="T13" r="T14" b="T15"/>
            <a:pathLst>
              <a:path w="26289000" h="19685000">
                <a:moveTo>
                  <a:pt x="0" y="0"/>
                </a:moveTo>
                <a:lnTo>
                  <a:pt x="25571285" y="0"/>
                </a:lnTo>
                <a:lnTo>
                  <a:pt x="26289000" y="717715"/>
                </a:lnTo>
                <a:lnTo>
                  <a:pt x="26289000" y="19685000"/>
                </a:lnTo>
                <a:lnTo>
                  <a:pt x="0" y="19685000"/>
                </a:lnTo>
                <a:lnTo>
                  <a:pt x="0" y="0"/>
                </a:lnTo>
                <a:close/>
              </a:path>
            </a:pathLst>
          </a:custGeom>
          <a:solidFill>
            <a:srgbClr val="FFFFFF"/>
          </a:solidFill>
          <a:ln w="3175" cap="rnd">
            <a:solidFill>
              <a:srgbClr val="C0C0C0"/>
            </a:solidFill>
            <a:miter lim="800000"/>
            <a:headEnd/>
            <a:tailEnd/>
          </a:ln>
          <a:effectLst>
            <a:outerShdw blurRad="63500" dist="38500" dir="7500041" sx="98500" sy="100079" kx="99984" algn="tl" rotWithShape="0">
              <a:srgbClr val="000000">
                <a:alpha val="25000"/>
              </a:srgbClr>
            </a:outerShdw>
          </a:effectLst>
        </p:spPr>
        <p:txBody>
          <a:bodyPr lIns="448733" tIns="224366" rIns="448733" bIns="224366" anchor="ctr">
            <a:prstTxWarp prst="textNoShape">
              <a:avLst/>
            </a:prstTxWarp>
          </a:bodyPr>
          <a:lstStyle/>
          <a:p>
            <a:pPr algn="ctr" defTabSz="4483100">
              <a:defRPr/>
            </a:pPr>
            <a:endParaRPr lang="en-US">
              <a:solidFill>
                <a:schemeClr val="lt1"/>
              </a:solidFill>
              <a:latin typeface="+mn-lt"/>
              <a:ea typeface="+mn-ea"/>
              <a:cs typeface="+mn-cs"/>
            </a:endParaRPr>
          </a:p>
        </p:txBody>
      </p:sp>
      <p:sp>
        <p:nvSpPr>
          <p:cNvPr id="6" name="Right Triangle 5"/>
          <p:cNvSpPr>
            <a:spLocks noChangeArrowheads="1"/>
          </p:cNvSpPr>
          <p:nvPr/>
        </p:nvSpPr>
        <p:spPr bwMode="auto">
          <a:xfrm rot="420000" flipV="1">
            <a:off x="40020875" y="25641300"/>
            <a:ext cx="776288" cy="742950"/>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lIns="448733" tIns="224366" rIns="448733" bIns="224366" anchor="ctr">
            <a:prstTxWarp prst="textNoShape">
              <a:avLst/>
            </a:prstTxWarp>
          </a:bodyPr>
          <a:lstStyle/>
          <a:p>
            <a:pPr algn="ctr" defTabSz="4483100">
              <a:defRPr/>
            </a:pPr>
            <a:endParaRPr lang="en-US">
              <a:solidFill>
                <a:schemeClr val="lt1"/>
              </a:solidFill>
              <a:latin typeface="+mn-lt"/>
              <a:ea typeface="+mn-ea"/>
              <a:cs typeface="+mn-cs"/>
            </a:endParaRPr>
          </a:p>
        </p:txBody>
      </p:sp>
      <p:sp>
        <p:nvSpPr>
          <p:cNvPr id="7" name="Freeform 6"/>
          <p:cNvSpPr>
            <a:spLocks/>
          </p:cNvSpPr>
          <p:nvPr/>
        </p:nvSpPr>
        <p:spPr bwMode="auto">
          <a:xfrm flipV="1">
            <a:off x="-47625" y="27827288"/>
            <a:ext cx="45815250" cy="498157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448733" tIns="224366" rIns="448733" bIns="224366"/>
          <a:lstStyle/>
          <a:p>
            <a:pPr defTabSz="4483100">
              <a:defRPr/>
            </a:pPr>
            <a:endParaRPr lang="en-US">
              <a:latin typeface="+mn-lt"/>
              <a:ea typeface="+mn-ea"/>
              <a:cs typeface="+mn-cs"/>
            </a:endParaRPr>
          </a:p>
        </p:txBody>
      </p:sp>
      <p:sp>
        <p:nvSpPr>
          <p:cNvPr id="8" name="Freeform 7"/>
          <p:cNvSpPr>
            <a:spLocks/>
          </p:cNvSpPr>
          <p:nvPr/>
        </p:nvSpPr>
        <p:spPr bwMode="auto">
          <a:xfrm flipV="1">
            <a:off x="21907500" y="29756100"/>
            <a:ext cx="23812500" cy="305276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448733" tIns="224366" rIns="448733" bIns="224366"/>
          <a:lstStyle/>
          <a:p>
            <a:pPr defTabSz="4483100">
              <a:defRPr/>
            </a:pPr>
            <a:endParaRPr lang="en-US">
              <a:latin typeface="+mn-lt"/>
              <a:ea typeface="+mn-ea"/>
              <a:cs typeface="+mn-cs"/>
            </a:endParaRPr>
          </a:p>
        </p:txBody>
      </p:sp>
      <p:sp>
        <p:nvSpPr>
          <p:cNvPr id="2" name="Title 1"/>
          <p:cNvSpPr>
            <a:spLocks noGrp="1"/>
          </p:cNvSpPr>
          <p:nvPr>
            <p:ph type="title"/>
          </p:nvPr>
        </p:nvSpPr>
        <p:spPr>
          <a:xfrm>
            <a:off x="3048000" y="5630784"/>
            <a:ext cx="11064240" cy="7571303"/>
          </a:xfrm>
        </p:spPr>
        <p:txBody>
          <a:bodyPr lIns="224366" rIns="224366" bIns="224366"/>
          <a:lstStyle>
            <a:lvl1pPr algn="l">
              <a:buNone/>
              <a:defRPr sz="98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3048000" y="13532986"/>
            <a:ext cx="11049000" cy="10425928"/>
          </a:xfrm>
        </p:spPr>
        <p:txBody>
          <a:bodyPr lIns="314113" rIns="224366"/>
          <a:lstStyle>
            <a:lvl1pPr marL="0" indent="0" algn="l">
              <a:spcBef>
                <a:spcPts val="1227"/>
              </a:spcBef>
              <a:buFontTx/>
              <a:buNone/>
              <a:defRPr sz="6400"/>
            </a:lvl1pPr>
            <a:lvl2pPr>
              <a:defRPr sz="5900"/>
            </a:lvl2pPr>
            <a:lvl3pPr>
              <a:defRPr sz="4900"/>
            </a:lvl3pPr>
            <a:lvl4pPr>
              <a:defRPr sz="4400"/>
            </a:lvl4pPr>
            <a:lvl5pPr>
              <a:defRPr sz="4400"/>
            </a:lvl5pPr>
          </a:lstStyle>
          <a:p>
            <a:pPr lvl="0"/>
            <a:r>
              <a:rPr lang="en-US" smtClean="0"/>
              <a:t>Click to edit Master text styles</a:t>
            </a:r>
          </a:p>
        </p:txBody>
      </p:sp>
      <p:sp>
        <p:nvSpPr>
          <p:cNvPr id="3" name="Picture Placeholder 2"/>
          <p:cNvSpPr>
            <a:spLocks noGrp="1"/>
          </p:cNvSpPr>
          <p:nvPr>
            <p:ph type="pic" idx="1"/>
          </p:nvPr>
        </p:nvSpPr>
        <p:spPr>
          <a:xfrm rot="420000">
            <a:off x="17428965" y="5738523"/>
            <a:ext cx="23088600" cy="18810415"/>
          </a:xfrm>
          <a:prstGeom prst="rect">
            <a:avLst/>
          </a:prstGeom>
          <a:solidFill>
            <a:schemeClr val="bg2"/>
          </a:solidFill>
          <a:ln w="3000" cap="rnd">
            <a:solidFill>
              <a:srgbClr val="C0C0C0"/>
            </a:solidFill>
            <a:round/>
          </a:ln>
          <a:effectLst/>
        </p:spPr>
        <p:txBody>
          <a:bodyPr>
            <a:normAutofit/>
          </a:bodyPr>
          <a:lstStyle>
            <a:lvl1pPr marL="0" indent="0">
              <a:buNone/>
              <a:defRPr sz="157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fld id="{7EF9D9AA-772E-AE44-8FB4-B19F89CC5BE9}" type="datetime1">
              <a:rPr lang="en-US"/>
              <a:pPr/>
              <a:t>1/14/10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40386000" y="30408563"/>
            <a:ext cx="3048000" cy="1747837"/>
          </a:xfrm>
        </p:spPr>
        <p:txBody>
          <a:bodyPr/>
          <a:lstStyle>
            <a:lvl1pPr>
              <a:defRPr/>
            </a:lvl1pPr>
          </a:lstStyle>
          <a:p>
            <a:fld id="{047D3197-C69F-4643-9A49-20852219D74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47625" y="-34925"/>
            <a:ext cx="45815250" cy="498316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448733" tIns="224366" rIns="448733" bIns="224366"/>
          <a:lstStyle/>
          <a:p>
            <a:pPr defTabSz="4483100">
              <a:defRPr/>
            </a:pPr>
            <a:endParaRPr lang="en-US">
              <a:latin typeface="+mn-lt"/>
              <a:ea typeface="+mn-ea"/>
              <a:cs typeface="+mn-cs"/>
            </a:endParaRPr>
          </a:p>
        </p:txBody>
      </p:sp>
      <p:sp>
        <p:nvSpPr>
          <p:cNvPr id="8" name="Freeform 7"/>
          <p:cNvSpPr>
            <a:spLocks/>
          </p:cNvSpPr>
          <p:nvPr/>
        </p:nvSpPr>
        <p:spPr bwMode="auto">
          <a:xfrm>
            <a:off x="21907500" y="-34925"/>
            <a:ext cx="23812500" cy="30543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448733" tIns="224366" rIns="448733" bIns="224366"/>
          <a:lstStyle/>
          <a:p>
            <a:pPr defTabSz="4483100">
              <a:defRPr/>
            </a:pPr>
            <a:endParaRPr lang="en-US">
              <a:latin typeface="+mn-lt"/>
              <a:ea typeface="+mn-ea"/>
              <a:cs typeface="+mn-cs"/>
            </a:endParaRPr>
          </a:p>
        </p:txBody>
      </p:sp>
      <p:sp>
        <p:nvSpPr>
          <p:cNvPr id="1028" name="Title Placeholder 8"/>
          <p:cNvSpPr>
            <a:spLocks noGrp="1"/>
          </p:cNvSpPr>
          <p:nvPr>
            <p:ph type="title"/>
          </p:nvPr>
        </p:nvSpPr>
        <p:spPr bwMode="auto">
          <a:xfrm>
            <a:off x="2286000" y="3368675"/>
            <a:ext cx="41148000" cy="5467350"/>
          </a:xfrm>
          <a:prstGeom prst="rect">
            <a:avLst/>
          </a:prstGeom>
          <a:noFill/>
          <a:ln w="9525">
            <a:noFill/>
            <a:miter lim="800000"/>
            <a:headEnd/>
            <a:tailEnd/>
          </a:ln>
        </p:spPr>
        <p:txBody>
          <a:bodyPr vert="horz" wrap="square" lIns="0" tIns="224366"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2286000" y="9259888"/>
            <a:ext cx="41148000" cy="20997862"/>
          </a:xfrm>
          <a:prstGeom prst="rect">
            <a:avLst/>
          </a:prstGeom>
          <a:noFill/>
          <a:ln w="9525">
            <a:noFill/>
            <a:miter lim="800000"/>
            <a:headEnd/>
            <a:tailEnd/>
          </a:ln>
        </p:spPr>
        <p:txBody>
          <a:bodyPr vert="horz" wrap="square" lIns="448733" tIns="224366" rIns="448733" bIns="22436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2286000" y="30408563"/>
            <a:ext cx="10668000" cy="1747837"/>
          </a:xfrm>
          <a:prstGeom prst="rect">
            <a:avLst/>
          </a:prstGeom>
        </p:spPr>
        <p:txBody>
          <a:bodyPr vert="horz" wrap="square" lIns="0" tIns="0" rIns="0" bIns="0" numCol="1" anchor="b" anchorCtr="0" compatLnSpc="1">
            <a:prstTxWarp prst="textNoShape">
              <a:avLst/>
            </a:prstTxWarp>
          </a:bodyPr>
          <a:lstStyle>
            <a:lvl1pPr>
              <a:defRPr sz="5900">
                <a:solidFill>
                  <a:srgbClr val="404924"/>
                </a:solidFill>
              </a:defRPr>
            </a:lvl1pPr>
          </a:lstStyle>
          <a:p>
            <a:fld id="{5319B31F-8BB2-9A4D-804D-69F420955E40}" type="datetime1">
              <a:rPr lang="en-US"/>
              <a:pPr/>
              <a:t>1/14/10</a:t>
            </a:fld>
            <a:endParaRPr lang="en-US"/>
          </a:p>
        </p:txBody>
      </p:sp>
      <p:sp>
        <p:nvSpPr>
          <p:cNvPr id="22" name="Footer Placeholder 21"/>
          <p:cNvSpPr>
            <a:spLocks noGrp="1"/>
          </p:cNvSpPr>
          <p:nvPr>
            <p:ph type="ftr" sz="quarter" idx="3"/>
          </p:nvPr>
        </p:nvSpPr>
        <p:spPr>
          <a:xfrm>
            <a:off x="13335000" y="30408563"/>
            <a:ext cx="16764000" cy="1747837"/>
          </a:xfrm>
          <a:prstGeom prst="rect">
            <a:avLst/>
          </a:prstGeom>
        </p:spPr>
        <p:txBody>
          <a:bodyPr vert="horz" lIns="0" tIns="0" rIns="0" bIns="0" anchor="b"/>
          <a:lstStyle>
            <a:lvl1pPr algn="l" defTabSz="4483100" eaLnBrk="1" latinLnBrk="0" hangingPunct="1">
              <a:defRPr kumimoji="0" sz="5900">
                <a:solidFill>
                  <a:schemeClr val="tx2">
                    <a:shade val="90000"/>
                  </a:schemeClr>
                </a:solidFill>
                <a:latin typeface="Arial" charset="0"/>
                <a:cs typeface="+mn-cs"/>
              </a:defRPr>
            </a:lvl1pPr>
          </a:lstStyle>
          <a:p>
            <a:pPr>
              <a:defRPr/>
            </a:pPr>
            <a:endParaRPr lang="en-US"/>
          </a:p>
        </p:txBody>
      </p:sp>
      <p:sp>
        <p:nvSpPr>
          <p:cNvPr id="18" name="Slide Number Placeholder 17"/>
          <p:cNvSpPr>
            <a:spLocks noGrp="1"/>
          </p:cNvSpPr>
          <p:nvPr>
            <p:ph type="sldNum" sz="quarter" idx="4"/>
          </p:nvPr>
        </p:nvSpPr>
        <p:spPr>
          <a:xfrm>
            <a:off x="39624000" y="30408563"/>
            <a:ext cx="3810000" cy="1747837"/>
          </a:xfrm>
          <a:prstGeom prst="rect">
            <a:avLst/>
          </a:prstGeom>
        </p:spPr>
        <p:txBody>
          <a:bodyPr vert="horz" wrap="square" lIns="0" tIns="0" rIns="0" bIns="0" numCol="1" anchor="b" anchorCtr="0" compatLnSpc="1">
            <a:prstTxWarp prst="textNoShape">
              <a:avLst/>
            </a:prstTxWarp>
          </a:bodyPr>
          <a:lstStyle>
            <a:lvl1pPr algn="r">
              <a:defRPr sz="5900">
                <a:solidFill>
                  <a:srgbClr val="404924"/>
                </a:solidFill>
              </a:defRPr>
            </a:lvl1pPr>
          </a:lstStyle>
          <a:p>
            <a:fld id="{F2302444-21F3-444A-90E9-EA99FBC32E1B}" type="slidenum">
              <a:rPr lang="en-US"/>
              <a:pPr/>
              <a:t>‹#›</a:t>
            </a:fld>
            <a:endParaRPr lang="en-US"/>
          </a:p>
        </p:txBody>
      </p:sp>
      <p:grpSp>
        <p:nvGrpSpPr>
          <p:cNvPr id="1033" name="Group 1"/>
          <p:cNvGrpSpPr>
            <a:grpSpLocks/>
          </p:cNvGrpSpPr>
          <p:nvPr/>
        </p:nvGrpSpPr>
        <p:grpSpPr bwMode="auto">
          <a:xfrm>
            <a:off x="-95250" y="968375"/>
            <a:ext cx="45902563" cy="310515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4483100">
                <a:defRPr/>
              </a:pPr>
              <a:endParaRPr lang="en-US">
                <a:latin typeface="Arial" charset="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4483100">
                <a:defRPr/>
              </a:pPr>
              <a:endParaRPr lang="en-US">
                <a:latin typeface="Arial" charset="0"/>
                <a:cs typeface="+mn-cs"/>
              </a:endParaRPr>
            </a:p>
          </p:txBody>
        </p:sp>
      </p:grpSp>
    </p:spTree>
  </p:cSld>
  <p:clrMap bg1="lt1" tx1="dk1" bg2="lt2" tx2="dk2" accent1="accent1" accent2="accent2" accent3="accent3" accent4="accent4" accent5="accent5" accent6="accent6" hlink="hlink" folHlink="folHlink"/>
  <p:sldLayoutIdLst>
    <p:sldLayoutId id="2147483697" r:id="rId1"/>
    <p:sldLayoutId id="2147483689" r:id="rId2"/>
    <p:sldLayoutId id="2147483698" r:id="rId3"/>
    <p:sldLayoutId id="2147483690" r:id="rId4"/>
    <p:sldLayoutId id="2147483691" r:id="rId5"/>
    <p:sldLayoutId id="2147483692" r:id="rId6"/>
    <p:sldLayoutId id="2147483693" r:id="rId7"/>
    <p:sldLayoutId id="2147483694" r:id="rId8"/>
    <p:sldLayoutId id="2147483699" r:id="rId9"/>
    <p:sldLayoutId id="2147483695" r:id="rId10"/>
    <p:sldLayoutId id="2147483696" r:id="rId11"/>
  </p:sldLayoutIdLst>
  <p:txStyles>
    <p:titleStyle>
      <a:lvl1pPr algn="l" rtl="0" eaLnBrk="0" fontAlgn="base" hangingPunct="0">
        <a:spcBef>
          <a:spcPct val="0"/>
        </a:spcBef>
        <a:spcAft>
          <a:spcPct val="0"/>
        </a:spcAft>
        <a:defRPr sz="24500" kern="1200">
          <a:solidFill>
            <a:schemeClr val="tx2"/>
          </a:solidFill>
          <a:latin typeface="+mj-lt"/>
          <a:ea typeface="+mj-ea"/>
          <a:cs typeface="+mj-cs"/>
        </a:defRPr>
      </a:lvl1pPr>
      <a:lvl2pPr algn="l" rtl="0" eaLnBrk="0" fontAlgn="base" hangingPunct="0">
        <a:spcBef>
          <a:spcPct val="0"/>
        </a:spcBef>
        <a:spcAft>
          <a:spcPct val="0"/>
        </a:spcAft>
        <a:defRPr sz="24500">
          <a:solidFill>
            <a:schemeClr val="tx2"/>
          </a:solidFill>
          <a:latin typeface="Calibri" pitchFamily="-107" charset="0"/>
        </a:defRPr>
      </a:lvl2pPr>
      <a:lvl3pPr algn="l" rtl="0" eaLnBrk="0" fontAlgn="base" hangingPunct="0">
        <a:spcBef>
          <a:spcPct val="0"/>
        </a:spcBef>
        <a:spcAft>
          <a:spcPct val="0"/>
        </a:spcAft>
        <a:defRPr sz="24500">
          <a:solidFill>
            <a:schemeClr val="tx2"/>
          </a:solidFill>
          <a:latin typeface="Calibri" pitchFamily="-107" charset="0"/>
        </a:defRPr>
      </a:lvl3pPr>
      <a:lvl4pPr algn="l" rtl="0" eaLnBrk="0" fontAlgn="base" hangingPunct="0">
        <a:spcBef>
          <a:spcPct val="0"/>
        </a:spcBef>
        <a:spcAft>
          <a:spcPct val="0"/>
        </a:spcAft>
        <a:defRPr sz="24500">
          <a:solidFill>
            <a:schemeClr val="tx2"/>
          </a:solidFill>
          <a:latin typeface="Calibri" pitchFamily="-107" charset="0"/>
        </a:defRPr>
      </a:lvl4pPr>
      <a:lvl5pPr algn="l" rtl="0" eaLnBrk="0" fontAlgn="base" hangingPunct="0">
        <a:spcBef>
          <a:spcPct val="0"/>
        </a:spcBef>
        <a:spcAft>
          <a:spcPct val="0"/>
        </a:spcAft>
        <a:defRPr sz="24500">
          <a:solidFill>
            <a:schemeClr val="tx2"/>
          </a:solidFill>
          <a:latin typeface="Calibri" pitchFamily="-107" charset="0"/>
        </a:defRPr>
      </a:lvl5pPr>
      <a:lvl6pPr marL="457200" algn="l" rtl="0" fontAlgn="base">
        <a:spcBef>
          <a:spcPct val="0"/>
        </a:spcBef>
        <a:spcAft>
          <a:spcPct val="0"/>
        </a:spcAft>
        <a:defRPr sz="24500">
          <a:solidFill>
            <a:schemeClr val="tx2"/>
          </a:solidFill>
          <a:latin typeface="Calibri" pitchFamily="-107" charset="0"/>
        </a:defRPr>
      </a:lvl6pPr>
      <a:lvl7pPr marL="914400" algn="l" rtl="0" fontAlgn="base">
        <a:spcBef>
          <a:spcPct val="0"/>
        </a:spcBef>
        <a:spcAft>
          <a:spcPct val="0"/>
        </a:spcAft>
        <a:defRPr sz="24500">
          <a:solidFill>
            <a:schemeClr val="tx2"/>
          </a:solidFill>
          <a:latin typeface="Calibri" pitchFamily="-107" charset="0"/>
        </a:defRPr>
      </a:lvl7pPr>
      <a:lvl8pPr marL="1371600" algn="l" rtl="0" fontAlgn="base">
        <a:spcBef>
          <a:spcPct val="0"/>
        </a:spcBef>
        <a:spcAft>
          <a:spcPct val="0"/>
        </a:spcAft>
        <a:defRPr sz="24500">
          <a:solidFill>
            <a:schemeClr val="tx2"/>
          </a:solidFill>
          <a:latin typeface="Calibri" pitchFamily="-107" charset="0"/>
        </a:defRPr>
      </a:lvl8pPr>
      <a:lvl9pPr marL="1828800" algn="l" rtl="0" fontAlgn="base">
        <a:spcBef>
          <a:spcPct val="0"/>
        </a:spcBef>
        <a:spcAft>
          <a:spcPct val="0"/>
        </a:spcAft>
        <a:defRPr sz="24500">
          <a:solidFill>
            <a:schemeClr val="tx2"/>
          </a:solidFill>
          <a:latin typeface="Calibri" pitchFamily="-107" charset="0"/>
        </a:defRPr>
      </a:lvl9pPr>
    </p:titleStyle>
    <p:bodyStyle>
      <a:lvl1pPr marL="1344613" indent="-1344613" algn="l" rtl="0" eaLnBrk="0" fontAlgn="base" hangingPunct="0">
        <a:spcBef>
          <a:spcPct val="20000"/>
        </a:spcBef>
        <a:spcAft>
          <a:spcPct val="0"/>
        </a:spcAft>
        <a:buClr>
          <a:srgbClr val="E7BC29"/>
        </a:buClr>
        <a:buSzPct val="95000"/>
        <a:buFont typeface="Wingdings 2" pitchFamily="-107" charset="2"/>
        <a:buChar char=""/>
        <a:defRPr sz="12800" kern="1200">
          <a:solidFill>
            <a:schemeClr val="tx1"/>
          </a:solidFill>
          <a:latin typeface="+mn-lt"/>
          <a:ea typeface="+mn-ea"/>
          <a:cs typeface="+mn-cs"/>
        </a:defRPr>
      </a:lvl1pPr>
      <a:lvl2pPr marL="3138488" indent="-1211263" algn="l" rtl="0" eaLnBrk="0" fontAlgn="base" hangingPunct="0">
        <a:spcBef>
          <a:spcPct val="20000"/>
        </a:spcBef>
        <a:spcAft>
          <a:spcPct val="0"/>
        </a:spcAft>
        <a:buClr>
          <a:schemeClr val="accent1"/>
        </a:buClr>
        <a:buSzPct val="85000"/>
        <a:buFont typeface="Wingdings 2" pitchFamily="-107" charset="2"/>
        <a:buChar char=""/>
        <a:defRPr sz="11800" kern="1200">
          <a:solidFill>
            <a:schemeClr val="tx1"/>
          </a:solidFill>
          <a:latin typeface="+mn-lt"/>
          <a:ea typeface="ＭＳ Ｐゴシック" pitchFamily="-107" charset="-128"/>
          <a:cs typeface="+mn-cs"/>
        </a:defRPr>
      </a:lvl2pPr>
      <a:lvl3pPr marL="4484688" indent="-1211263" algn="l" rtl="0" eaLnBrk="0" fontAlgn="base" hangingPunct="0">
        <a:spcBef>
          <a:spcPct val="20000"/>
        </a:spcBef>
        <a:spcAft>
          <a:spcPct val="0"/>
        </a:spcAft>
        <a:buClr>
          <a:schemeClr val="accent2"/>
        </a:buClr>
        <a:buSzPct val="70000"/>
        <a:buFont typeface="Wingdings 2" pitchFamily="-107" charset="2"/>
        <a:buChar char=""/>
        <a:defRPr sz="10300" kern="1200">
          <a:solidFill>
            <a:schemeClr val="tx1"/>
          </a:solidFill>
          <a:latin typeface="+mn-lt"/>
          <a:ea typeface="ＭＳ Ｐゴシック" pitchFamily="-107" charset="-128"/>
          <a:cs typeface="+mn-cs"/>
        </a:defRPr>
      </a:lvl3pPr>
      <a:lvl4pPr marL="5830888" indent="-1030288" algn="l" rtl="0" eaLnBrk="0" fontAlgn="base" hangingPunct="0">
        <a:spcBef>
          <a:spcPct val="20000"/>
        </a:spcBef>
        <a:spcAft>
          <a:spcPct val="0"/>
        </a:spcAft>
        <a:buClr>
          <a:srgbClr val="E7BC29"/>
        </a:buClr>
        <a:buSzPct val="65000"/>
        <a:buFont typeface="Wingdings 2" pitchFamily="-107" charset="2"/>
        <a:buChar char=""/>
        <a:defRPr sz="9800" kern="1200">
          <a:solidFill>
            <a:schemeClr val="tx1"/>
          </a:solidFill>
          <a:latin typeface="+mn-lt"/>
          <a:ea typeface="ＭＳ Ｐゴシック" pitchFamily="-107" charset="-128"/>
          <a:cs typeface="+mn-cs"/>
        </a:defRPr>
      </a:lvl4pPr>
      <a:lvl5pPr marL="7177088" indent="-1030288" algn="l" rtl="0" eaLnBrk="0" fontAlgn="base" hangingPunct="0">
        <a:spcBef>
          <a:spcPct val="20000"/>
        </a:spcBef>
        <a:spcAft>
          <a:spcPct val="0"/>
        </a:spcAft>
        <a:buClr>
          <a:srgbClr val="D092A7"/>
        </a:buClr>
        <a:buSzPct val="65000"/>
        <a:buFont typeface="Wingdings 2" pitchFamily="-107" charset="2"/>
        <a:buChar char=""/>
        <a:defRPr sz="9800" kern="1200">
          <a:solidFill>
            <a:schemeClr val="tx1"/>
          </a:solidFill>
          <a:latin typeface="+mn-lt"/>
          <a:ea typeface="ＭＳ Ｐゴシック" pitchFamily="-107" charset="-128"/>
          <a:cs typeface="+mn-cs"/>
        </a:defRPr>
      </a:lvl5pPr>
      <a:lvl6pPr marL="8525920" indent="-1032085" algn="l" rtl="0" eaLnBrk="1" latinLnBrk="0" hangingPunct="1">
        <a:spcBef>
          <a:spcPct val="20000"/>
        </a:spcBef>
        <a:buClr>
          <a:schemeClr val="accent5"/>
        </a:buClr>
        <a:buSzPct val="80000"/>
        <a:buFont typeface="Wingdings 2"/>
        <a:buChar char=""/>
        <a:defRPr kumimoji="0" sz="8800" kern="1200">
          <a:solidFill>
            <a:schemeClr val="tx1"/>
          </a:solidFill>
          <a:latin typeface="+mn-lt"/>
          <a:ea typeface="+mn-ea"/>
          <a:cs typeface="+mn-cs"/>
        </a:defRPr>
      </a:lvl6pPr>
      <a:lvl7pPr marL="9423386" indent="-897465" algn="l" rtl="0" eaLnBrk="1" latinLnBrk="0" hangingPunct="1">
        <a:spcBef>
          <a:spcPct val="20000"/>
        </a:spcBef>
        <a:buClr>
          <a:schemeClr val="accent6"/>
        </a:buClr>
        <a:buSzPct val="80000"/>
        <a:buFont typeface="Wingdings 2"/>
        <a:buChar char=""/>
        <a:defRPr kumimoji="0" sz="7900" kern="1200" baseline="0">
          <a:solidFill>
            <a:schemeClr val="tx1"/>
          </a:solidFill>
          <a:latin typeface="+mn-lt"/>
          <a:ea typeface="+mn-ea"/>
          <a:cs typeface="+mn-cs"/>
        </a:defRPr>
      </a:lvl7pPr>
      <a:lvl8pPr marL="10769584" indent="-897465" algn="l" rtl="0" eaLnBrk="1" latinLnBrk="0" hangingPunct="1">
        <a:spcBef>
          <a:spcPct val="20000"/>
        </a:spcBef>
        <a:buClr>
          <a:schemeClr val="tx2"/>
        </a:buClr>
        <a:buChar char="•"/>
        <a:defRPr kumimoji="0" sz="7900" kern="1200">
          <a:solidFill>
            <a:schemeClr val="tx1"/>
          </a:solidFill>
          <a:latin typeface="+mn-lt"/>
          <a:ea typeface="+mn-ea"/>
          <a:cs typeface="+mn-cs"/>
        </a:defRPr>
      </a:lvl8pPr>
      <a:lvl9pPr marL="12115782" indent="-897465" algn="l" rtl="0" eaLnBrk="1" latinLnBrk="0" hangingPunct="1">
        <a:spcBef>
          <a:spcPct val="20000"/>
        </a:spcBef>
        <a:buClr>
          <a:schemeClr val="tx2"/>
        </a:buClr>
        <a:buFontTx/>
        <a:buChar char="•"/>
        <a:defRPr kumimoji="0" sz="69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243663" algn="l" rtl="0" eaLnBrk="1" latinLnBrk="0" hangingPunct="1">
        <a:defRPr kumimoji="0" kern="1200">
          <a:solidFill>
            <a:schemeClr val="tx1"/>
          </a:solidFill>
          <a:latin typeface="+mn-lt"/>
          <a:ea typeface="+mn-ea"/>
          <a:cs typeface="+mn-cs"/>
        </a:defRPr>
      </a:lvl2pPr>
      <a:lvl3pPr marL="4487327" algn="l" rtl="0" eaLnBrk="1" latinLnBrk="0" hangingPunct="1">
        <a:defRPr kumimoji="0" kern="1200">
          <a:solidFill>
            <a:schemeClr val="tx1"/>
          </a:solidFill>
          <a:latin typeface="+mn-lt"/>
          <a:ea typeface="+mn-ea"/>
          <a:cs typeface="+mn-cs"/>
        </a:defRPr>
      </a:lvl3pPr>
      <a:lvl4pPr marL="6730990" algn="l" rtl="0" eaLnBrk="1" latinLnBrk="0" hangingPunct="1">
        <a:defRPr kumimoji="0" kern="1200">
          <a:solidFill>
            <a:schemeClr val="tx1"/>
          </a:solidFill>
          <a:latin typeface="+mn-lt"/>
          <a:ea typeface="+mn-ea"/>
          <a:cs typeface="+mn-cs"/>
        </a:defRPr>
      </a:lvl4pPr>
      <a:lvl5pPr marL="8974653" algn="l" rtl="0" eaLnBrk="1" latinLnBrk="0" hangingPunct="1">
        <a:defRPr kumimoji="0" kern="1200">
          <a:solidFill>
            <a:schemeClr val="tx1"/>
          </a:solidFill>
          <a:latin typeface="+mn-lt"/>
          <a:ea typeface="+mn-ea"/>
          <a:cs typeface="+mn-cs"/>
        </a:defRPr>
      </a:lvl5pPr>
      <a:lvl6pPr marL="11218316" algn="l" rtl="0" eaLnBrk="1" latinLnBrk="0" hangingPunct="1">
        <a:defRPr kumimoji="0" kern="1200">
          <a:solidFill>
            <a:schemeClr val="tx1"/>
          </a:solidFill>
          <a:latin typeface="+mn-lt"/>
          <a:ea typeface="+mn-ea"/>
          <a:cs typeface="+mn-cs"/>
        </a:defRPr>
      </a:lvl6pPr>
      <a:lvl7pPr marL="13461980" algn="l" rtl="0" eaLnBrk="1" latinLnBrk="0" hangingPunct="1">
        <a:defRPr kumimoji="0" kern="1200">
          <a:solidFill>
            <a:schemeClr val="tx1"/>
          </a:solidFill>
          <a:latin typeface="+mn-lt"/>
          <a:ea typeface="+mn-ea"/>
          <a:cs typeface="+mn-cs"/>
        </a:defRPr>
      </a:lvl7pPr>
      <a:lvl8pPr marL="15705643" algn="l" rtl="0" eaLnBrk="1" latinLnBrk="0" hangingPunct="1">
        <a:defRPr kumimoji="0" kern="1200">
          <a:solidFill>
            <a:schemeClr val="tx1"/>
          </a:solidFill>
          <a:latin typeface="+mn-lt"/>
          <a:ea typeface="+mn-ea"/>
          <a:cs typeface="+mn-cs"/>
        </a:defRPr>
      </a:lvl8pPr>
      <a:lvl9pPr marL="1794930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4" Type="http://schemas.openxmlformats.org/officeDocument/2006/relationships/image" Target="../media/image10.png"/><Relationship Id="rId4" Type="http://schemas.openxmlformats.org/officeDocument/2006/relationships/image" Target="../media/image3.png"/><Relationship Id="rId7" Type="http://schemas.openxmlformats.org/officeDocument/2006/relationships/hyperlink" Target="http://home.cc.umanitoba.ca/~thompso4/Movie.html" TargetMode="External"/><Relationship Id="rId11"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mailto:Jessica.Paley@gov.mb.ca" TargetMode="External"/><Relationship Id="rId16" Type="http://schemas.openxmlformats.org/officeDocument/2006/relationships/image" Target="../media/image12.png"/><Relationship Id="rId8" Type="http://schemas.openxmlformats.org/officeDocument/2006/relationships/hyperlink" Target="http://www.vimeo.com/8114019" TargetMode="External"/><Relationship Id="rId13" Type="http://schemas.openxmlformats.org/officeDocument/2006/relationships/image" Target="../media/image9.png"/><Relationship Id="rId10" Type="http://schemas.openxmlformats.org/officeDocument/2006/relationships/image" Target="../media/image6.png"/><Relationship Id="rId5" Type="http://schemas.openxmlformats.org/officeDocument/2006/relationships/image" Target="../media/image4.png"/><Relationship Id="rId15" Type="http://schemas.openxmlformats.org/officeDocument/2006/relationships/image" Target="../media/image11.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9" Type="http://schemas.openxmlformats.org/officeDocument/2006/relationships/image" Target="../media/image5.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rgbClr val="FF0000">
            <a:alpha val="62000"/>
          </a:srgbClr>
        </a:solidFill>
        <a:effectLst/>
      </p:bgPr>
    </p:bg>
    <p:spTree>
      <p:nvGrpSpPr>
        <p:cNvPr id="1" name=""/>
        <p:cNvGrpSpPr/>
        <p:nvPr/>
      </p:nvGrpSpPr>
      <p:grpSpPr>
        <a:xfrm>
          <a:off x="0" y="0"/>
          <a:ext cx="0" cy="0"/>
          <a:chOff x="0" y="0"/>
          <a:chExt cx="0" cy="0"/>
        </a:xfrm>
      </p:grpSpPr>
      <p:pic>
        <p:nvPicPr>
          <p:cNvPr id="41" name="Picture 40"/>
          <p:cNvPicPr>
            <a:picLocks noChangeAspect="1"/>
          </p:cNvPicPr>
          <p:nvPr/>
        </p:nvPicPr>
        <p:blipFill>
          <a:blip r:embed="rId3"/>
          <a:stretch>
            <a:fillRect/>
          </a:stretch>
        </p:blipFill>
        <p:spPr>
          <a:xfrm>
            <a:off x="18211800" y="25091231"/>
            <a:ext cx="9220200" cy="6192332"/>
          </a:xfrm>
          <a:prstGeom prst="rect">
            <a:avLst/>
          </a:prstGeom>
        </p:spPr>
      </p:pic>
      <p:pic>
        <p:nvPicPr>
          <p:cNvPr id="39" name="Picture 38"/>
          <p:cNvPicPr>
            <a:picLocks noChangeAspect="1"/>
          </p:cNvPicPr>
          <p:nvPr/>
        </p:nvPicPr>
        <p:blipFill>
          <a:blip r:embed="rId4"/>
          <a:stretch>
            <a:fillRect/>
          </a:stretch>
        </p:blipFill>
        <p:spPr>
          <a:xfrm>
            <a:off x="18211800" y="17166431"/>
            <a:ext cx="9220200" cy="6192332"/>
          </a:xfrm>
          <a:prstGeom prst="rect">
            <a:avLst/>
          </a:prstGeom>
        </p:spPr>
      </p:pic>
      <p:pic>
        <p:nvPicPr>
          <p:cNvPr id="38" name="Picture 37"/>
          <p:cNvPicPr>
            <a:picLocks noChangeAspect="1"/>
          </p:cNvPicPr>
          <p:nvPr/>
        </p:nvPicPr>
        <p:blipFill>
          <a:blip r:embed="rId5"/>
          <a:stretch>
            <a:fillRect/>
          </a:stretch>
        </p:blipFill>
        <p:spPr>
          <a:xfrm>
            <a:off x="18211800" y="9622631"/>
            <a:ext cx="9220200" cy="6192332"/>
          </a:xfrm>
          <a:prstGeom prst="rect">
            <a:avLst/>
          </a:prstGeom>
        </p:spPr>
      </p:pic>
      <p:sp>
        <p:nvSpPr>
          <p:cNvPr id="5123" name="Rectangle 8"/>
          <p:cNvSpPr>
            <a:spLocks noChangeArrowheads="1"/>
          </p:cNvSpPr>
          <p:nvPr/>
        </p:nvSpPr>
        <p:spPr bwMode="auto">
          <a:xfrm>
            <a:off x="11201400" y="1620838"/>
            <a:ext cx="22936200" cy="6085159"/>
          </a:xfrm>
          <a:prstGeom prst="rect">
            <a:avLst/>
          </a:prstGeom>
          <a:noFill/>
          <a:ln w="25400">
            <a:noFill/>
            <a:miter lim="800000"/>
            <a:headEnd/>
            <a:tailEnd/>
          </a:ln>
        </p:spPr>
        <p:txBody>
          <a:bodyPr lIns="448467" tIns="224234" rIns="448467" bIns="224234">
            <a:prstTxWarp prst="textNoShape">
              <a:avLst/>
            </a:prstTxWarp>
            <a:spAutoFit/>
          </a:bodyPr>
          <a:lstStyle/>
          <a:p>
            <a:pPr algn="ctr"/>
            <a:r>
              <a:rPr lang="en-US" sz="6600" b="1" dirty="0"/>
              <a:t>RED SUCKER LAKE FIRST NATION:</a:t>
            </a:r>
          </a:p>
          <a:p>
            <a:pPr algn="ctr"/>
            <a:r>
              <a:rPr lang="en-US" sz="6600" b="1" dirty="0"/>
              <a:t>Country foods help offset the high cost of food but</a:t>
            </a:r>
          </a:p>
          <a:p>
            <a:pPr algn="ctr"/>
            <a:r>
              <a:rPr lang="en-US" sz="6600" b="1" dirty="0"/>
              <a:t>      more stores and lower prices are needed</a:t>
            </a:r>
          </a:p>
          <a:p>
            <a:pPr algn="ctr"/>
            <a:endParaRPr lang="en-US" sz="4800" b="1" dirty="0"/>
          </a:p>
          <a:p>
            <a:pPr algn="ctr"/>
            <a:r>
              <a:rPr lang="en-US" sz="4000" b="1" dirty="0"/>
              <a:t>Shauna </a:t>
            </a:r>
            <a:r>
              <a:rPr lang="en-US" sz="4000" b="1" dirty="0" err="1"/>
              <a:t>Zahariuk</a:t>
            </a:r>
            <a:r>
              <a:rPr lang="en-US" sz="4000" b="1" dirty="0"/>
              <a:t>,</a:t>
            </a:r>
            <a:r>
              <a:rPr lang="en-US" sz="4000" b="1" dirty="0" smtClean="0"/>
              <a:t> Mariah </a:t>
            </a:r>
            <a:r>
              <a:rPr lang="en-US" sz="4000" b="1" dirty="0"/>
              <a:t>Mailman </a:t>
            </a:r>
            <a:r>
              <a:rPr lang="en-US" sz="4000" b="1" dirty="0" smtClean="0"/>
              <a:t>and Shirley </a:t>
            </a:r>
            <a:r>
              <a:rPr lang="en-US" sz="4000" b="1" dirty="0"/>
              <a:t>Thompson</a:t>
            </a:r>
            <a:endParaRPr lang="en-US" sz="4000" b="1" dirty="0" smtClean="0"/>
          </a:p>
          <a:p>
            <a:pPr algn="ctr"/>
            <a:r>
              <a:rPr lang="en-US" sz="4000" b="1" dirty="0" smtClean="0"/>
              <a:t>Natural Resources Institute, University of Manitoba</a:t>
            </a:r>
            <a:endParaRPr lang="en-US" sz="4000" dirty="0" smtClean="0"/>
          </a:p>
          <a:p>
            <a:pPr algn="ctr"/>
            <a:r>
              <a:rPr lang="en-US" sz="4000" b="1" dirty="0" err="1" smtClean="0"/>
              <a:t>s_thompson@</a:t>
            </a:r>
            <a:r>
              <a:rPr lang="en-US" sz="4000" b="1" dirty="0" err="1"/>
              <a:t>cc.umanitoba.</a:t>
            </a:r>
            <a:r>
              <a:rPr lang="en-US" sz="4000" b="1" dirty="0" err="1" smtClean="0"/>
              <a:t>ca</a:t>
            </a:r>
            <a:endParaRPr lang="en-US" sz="4000" b="1" dirty="0"/>
          </a:p>
        </p:txBody>
      </p:sp>
      <p:sp>
        <p:nvSpPr>
          <p:cNvPr id="2053" name="Text Box 11"/>
          <p:cNvSpPr txBox="1">
            <a:spLocks noChangeArrowheads="1"/>
          </p:cNvSpPr>
          <p:nvPr/>
        </p:nvSpPr>
        <p:spPr bwMode="auto">
          <a:xfrm>
            <a:off x="609600" y="12442825"/>
            <a:ext cx="15697200" cy="3036888"/>
          </a:xfrm>
          <a:prstGeom prst="rect">
            <a:avLst/>
          </a:prstGeom>
          <a:solidFill>
            <a:schemeClr val="bg1">
              <a:alpha val="30000"/>
            </a:schemeClr>
          </a:solidFill>
          <a:ln w="25400">
            <a:solidFill>
              <a:schemeClr val="bg2">
                <a:lumMod val="25000"/>
              </a:schemeClr>
            </a:solidFill>
            <a:miter lim="800000"/>
            <a:headEnd/>
            <a:tailEnd/>
          </a:ln>
        </p:spPr>
        <p:txBody>
          <a:bodyPr lIns="448467" tIns="224234" rIns="448467" bIns="224234">
            <a:spAutoFit/>
          </a:bodyPr>
          <a:lstStyle/>
          <a:p>
            <a:pPr algn="just" defTabSz="4483100" eaLnBrk="0" hangingPunct="0">
              <a:defRPr/>
            </a:pPr>
            <a:r>
              <a:rPr lang="en-US" sz="2400" b="1" dirty="0">
                <a:latin typeface="Arial" charset="0"/>
                <a:cs typeface="+mn-cs"/>
              </a:rPr>
              <a:t>OBJECTIVES </a:t>
            </a:r>
          </a:p>
          <a:p>
            <a:pPr algn="just" defTabSz="4483100" eaLnBrk="0" hangingPunct="0">
              <a:defRPr/>
            </a:pPr>
            <a:r>
              <a:rPr lang="en-US" sz="2400" dirty="0">
                <a:latin typeface="Arial" charset="0"/>
                <a:cs typeface="+mn-cs"/>
              </a:rPr>
              <a:t> </a:t>
            </a:r>
          </a:p>
          <a:p>
            <a:pPr algn="just" defTabSz="4483100" eaLnBrk="0" hangingPunct="0">
              <a:defRPr/>
            </a:pPr>
            <a:r>
              <a:rPr lang="en-US" sz="2400" dirty="0">
                <a:latin typeface="Arial" charset="0"/>
                <a:cs typeface="+mn-cs"/>
              </a:rPr>
              <a:t>This study asked:</a:t>
            </a:r>
          </a:p>
          <a:p>
            <a:pPr marL="742950" lvl="1" indent="-285750" defTabSz="4483100">
              <a:buFontTx/>
              <a:buChar char="•"/>
              <a:defRPr/>
            </a:pPr>
            <a:r>
              <a:rPr lang="en-US" sz="2400" dirty="0">
                <a:latin typeface="Arial" charset="0"/>
                <a:cs typeface="+mn-cs"/>
              </a:rPr>
              <a:t>Did household members run out of food before they </a:t>
            </a:r>
            <a:r>
              <a:rPr lang="en-US" sz="2400" dirty="0" smtClean="0">
                <a:latin typeface="Arial" charset="0"/>
                <a:cs typeface="+mn-cs"/>
              </a:rPr>
              <a:t>got </a:t>
            </a:r>
            <a:r>
              <a:rPr lang="en-US" sz="2400" dirty="0">
                <a:latin typeface="Arial" charset="0"/>
                <a:cs typeface="+mn-cs"/>
              </a:rPr>
              <a:t>more money to buy more?</a:t>
            </a:r>
          </a:p>
          <a:p>
            <a:pPr marL="742950" lvl="1" indent="-285750" defTabSz="4483100">
              <a:buFontTx/>
              <a:buChar char="•"/>
              <a:defRPr/>
            </a:pPr>
            <a:r>
              <a:rPr lang="en-US" sz="2400" dirty="0">
                <a:latin typeface="Arial" charset="0"/>
                <a:cs typeface="+mn-cs"/>
              </a:rPr>
              <a:t>Could household members afford to eat balanced meals?</a:t>
            </a:r>
          </a:p>
          <a:p>
            <a:pPr marL="742950" lvl="1" indent="-285750" defTabSz="4483100">
              <a:buFontTx/>
              <a:buChar char="•"/>
              <a:defRPr/>
            </a:pPr>
            <a:r>
              <a:rPr lang="en-US" sz="2400" dirty="0">
                <a:latin typeface="Arial" charset="0"/>
                <a:cs typeface="+mn-cs"/>
              </a:rPr>
              <a:t>What would people like to see in their community to improve access to healthy food?</a:t>
            </a:r>
          </a:p>
          <a:p>
            <a:pPr marL="742950" lvl="1" indent="-285750" defTabSz="4483100">
              <a:buFontTx/>
              <a:buChar char="•"/>
              <a:defRPr/>
            </a:pPr>
            <a:r>
              <a:rPr lang="en-US" sz="2400" dirty="0">
                <a:latin typeface="Arial" charset="0"/>
                <a:cs typeface="+mn-cs"/>
              </a:rPr>
              <a:t>What are the barriers to eating healthy in this community?</a:t>
            </a:r>
          </a:p>
        </p:txBody>
      </p:sp>
      <p:sp>
        <p:nvSpPr>
          <p:cNvPr id="2054" name="Text Box 7"/>
          <p:cNvSpPr txBox="1">
            <a:spLocks noChangeArrowheads="1"/>
          </p:cNvSpPr>
          <p:nvPr/>
        </p:nvSpPr>
        <p:spPr bwMode="auto">
          <a:xfrm>
            <a:off x="609600" y="15643225"/>
            <a:ext cx="15697200" cy="3048000"/>
          </a:xfrm>
          <a:prstGeom prst="rect">
            <a:avLst/>
          </a:prstGeom>
          <a:solidFill>
            <a:schemeClr val="bg1">
              <a:alpha val="30000"/>
            </a:schemeClr>
          </a:solidFill>
          <a:ln w="25400">
            <a:solidFill>
              <a:schemeClr val="bg2">
                <a:lumMod val="25000"/>
              </a:schemeClr>
            </a:solidFill>
            <a:miter lim="800000"/>
            <a:headEnd/>
            <a:tailEnd/>
          </a:ln>
        </p:spPr>
        <p:txBody>
          <a:bodyPr lIns="448467" tIns="224234" rIns="448467" bIns="224234">
            <a:prstTxWarp prst="textNoShape">
              <a:avLst/>
            </a:prstTxWarp>
          </a:bodyPr>
          <a:lstStyle/>
          <a:p>
            <a:r>
              <a:rPr lang="en-US" sz="2400" b="1" dirty="0"/>
              <a:t>METHODS</a:t>
            </a:r>
          </a:p>
          <a:p>
            <a:endParaRPr lang="en-US" sz="2400" b="1" dirty="0"/>
          </a:p>
          <a:p>
            <a:pPr eaLnBrk="0" hangingPunct="0"/>
            <a:r>
              <a:rPr lang="en-US" sz="2400" dirty="0"/>
              <a:t>A door to door household food security survey and interviews were conducted in 2009 by Shauna </a:t>
            </a:r>
            <a:r>
              <a:rPr lang="en-US" sz="2400" dirty="0" err="1"/>
              <a:t>Zahariuk</a:t>
            </a:r>
            <a:r>
              <a:rPr lang="en-US" sz="2400" dirty="0"/>
              <a:t> at 40 out of 199 households (Manitoba Bureau of Statistics. 2008. </a:t>
            </a:r>
            <a:r>
              <a:rPr lang="en-US" sz="2400" i="1" dirty="0"/>
              <a:t>2006 Census Profile, Red Sucker Lake 1976, IRI</a:t>
            </a:r>
            <a:r>
              <a:rPr lang="en-US" sz="2400" dirty="0"/>
              <a:t>).</a:t>
            </a:r>
            <a:r>
              <a:rPr lang="en-US" sz="2400" dirty="0" smtClean="0"/>
              <a:t>  All </a:t>
            </a:r>
            <a:r>
              <a:rPr lang="en-US" sz="2400" dirty="0"/>
              <a:t>people interviewed were 18 years and older. The survey findings were analyzed by Statistical Products and Survey Solution (SPSS).  Open-ended qualitative interviews were conducted in order to get a holistic understanding of the problem and the solutions.</a:t>
            </a:r>
            <a:r>
              <a:rPr lang="en-US" sz="2400" dirty="0" smtClean="0"/>
              <a:t>  Participatory </a:t>
            </a:r>
            <a:r>
              <a:rPr lang="en-US" sz="2400" dirty="0"/>
              <a:t>video was used to record your stories.</a:t>
            </a:r>
          </a:p>
        </p:txBody>
      </p:sp>
      <p:sp>
        <p:nvSpPr>
          <p:cNvPr id="2055" name="Text Box 4"/>
          <p:cNvSpPr txBox="1">
            <a:spLocks noChangeArrowheads="1"/>
          </p:cNvSpPr>
          <p:nvPr/>
        </p:nvSpPr>
        <p:spPr bwMode="auto">
          <a:xfrm>
            <a:off x="29413200" y="9621838"/>
            <a:ext cx="15773400" cy="5487193"/>
          </a:xfrm>
          <a:prstGeom prst="rect">
            <a:avLst/>
          </a:prstGeom>
          <a:solidFill>
            <a:schemeClr val="bg1">
              <a:alpha val="30000"/>
            </a:schemeClr>
          </a:solidFill>
          <a:ln w="25400">
            <a:solidFill>
              <a:schemeClr val="bg2">
                <a:lumMod val="25000"/>
              </a:schemeClr>
            </a:solidFill>
            <a:miter lim="800000"/>
            <a:headEnd/>
            <a:tailEnd/>
          </a:ln>
        </p:spPr>
        <p:txBody>
          <a:bodyPr lIns="448467" tIns="224234" rIns="448467" bIns="224234">
            <a:prstTxWarp prst="textNoShape">
              <a:avLst/>
            </a:prstTxWarp>
          </a:bodyPr>
          <a:lstStyle/>
          <a:p>
            <a:pPr>
              <a:buFont typeface="Wingdings" pitchFamily="-107" charset="2"/>
              <a:buNone/>
            </a:pPr>
            <a:r>
              <a:rPr lang="en-US" sz="2400" b="1" dirty="0"/>
              <a:t>SUMMARY OF SURVEY RESULTS</a:t>
            </a:r>
          </a:p>
          <a:p>
            <a:pPr>
              <a:buFont typeface="Wingdings" pitchFamily="-107" charset="2"/>
              <a:buNone/>
            </a:pPr>
            <a:endParaRPr lang="en-US" sz="2400" b="1" dirty="0"/>
          </a:p>
          <a:p>
            <a:pPr marL="741363" lvl="1" indent="-284163"/>
            <a:r>
              <a:rPr lang="en-US" sz="2400" dirty="0"/>
              <a:t>The survey of 40 community households</a:t>
            </a:r>
            <a:r>
              <a:rPr lang="en-US" sz="2400" dirty="0" smtClean="0"/>
              <a:t> showed that</a:t>
            </a:r>
            <a:r>
              <a:rPr lang="en-US" sz="2400" dirty="0"/>
              <a:t>:</a:t>
            </a:r>
            <a:endParaRPr lang="en-US" sz="2400" dirty="0" smtClean="0"/>
          </a:p>
          <a:p>
            <a:pPr marL="741363" lvl="1" indent="-284163">
              <a:buFontTx/>
              <a:buChar char="•"/>
            </a:pPr>
            <a:r>
              <a:rPr lang="en-US" sz="2400" dirty="0" smtClean="0"/>
              <a:t>43% </a:t>
            </a:r>
            <a:r>
              <a:rPr lang="en-US" sz="2400" dirty="0"/>
              <a:t>of households </a:t>
            </a:r>
            <a:r>
              <a:rPr lang="en-US" sz="2400" dirty="0" smtClean="0"/>
              <a:t>had </a:t>
            </a:r>
            <a:r>
              <a:rPr lang="en-US" sz="2400" dirty="0"/>
              <a:t>children that were hungry because there was not enough money for food (Figure</a:t>
            </a:r>
            <a:r>
              <a:rPr lang="en-US" sz="2400" dirty="0" smtClean="0"/>
              <a:t> 2)</a:t>
            </a:r>
            <a:r>
              <a:rPr lang="en-US" sz="2400" dirty="0"/>
              <a:t>.  Similarly,</a:t>
            </a:r>
            <a:r>
              <a:rPr lang="en-US" sz="2400" dirty="0" smtClean="0"/>
              <a:t> 62% </a:t>
            </a:r>
            <a:r>
              <a:rPr lang="en-US" sz="2400" dirty="0"/>
              <a:t>of children’s meals were smaller than they wanted because there wasn’t enough food.</a:t>
            </a:r>
            <a:endParaRPr lang="en-US" sz="2400" dirty="0" smtClean="0"/>
          </a:p>
          <a:p>
            <a:pPr marL="741363" lvl="1" indent="-284163">
              <a:buFontTx/>
              <a:buChar char="•"/>
            </a:pPr>
            <a:r>
              <a:rPr lang="en-US" sz="2400" dirty="0" smtClean="0"/>
              <a:t>52% </a:t>
            </a:r>
            <a:r>
              <a:rPr lang="en-US" sz="2400" dirty="0"/>
              <a:t>of households with children did not eat for a full day about once per month, and</a:t>
            </a:r>
            <a:r>
              <a:rPr lang="en-US" sz="2400" dirty="0" smtClean="0"/>
              <a:t> 69% </a:t>
            </a:r>
            <a:r>
              <a:rPr lang="en-US" sz="2400" dirty="0"/>
              <a:t>of households had to skip children’s meals because there wasn’t enough money for food (Figure</a:t>
            </a:r>
            <a:r>
              <a:rPr lang="en-US" sz="2400" dirty="0" smtClean="0"/>
              <a:t> 3)</a:t>
            </a:r>
            <a:r>
              <a:rPr lang="en-US" sz="2400" dirty="0"/>
              <a:t>.</a:t>
            </a:r>
            <a:endParaRPr lang="en-US" sz="2400" dirty="0" smtClean="0"/>
          </a:p>
          <a:p>
            <a:pPr marL="741363" lvl="1" indent="-284163">
              <a:buFontTx/>
              <a:buChar char="•"/>
            </a:pPr>
            <a:r>
              <a:rPr lang="en-US" sz="2400" dirty="0" smtClean="0"/>
              <a:t>Households </a:t>
            </a:r>
            <a:r>
              <a:rPr lang="en-US" sz="2400" dirty="0"/>
              <a:t>often </a:t>
            </a:r>
            <a:r>
              <a:rPr lang="en-US" sz="2400" dirty="0" smtClean="0"/>
              <a:t>(11%</a:t>
            </a:r>
            <a:r>
              <a:rPr lang="en-US" sz="2400" dirty="0"/>
              <a:t>) and sometimes </a:t>
            </a:r>
            <a:r>
              <a:rPr lang="en-US" sz="2400" dirty="0" smtClean="0"/>
              <a:t>(71%</a:t>
            </a:r>
            <a:r>
              <a:rPr lang="en-US" sz="2400" dirty="0"/>
              <a:t>) could not afford to</a:t>
            </a:r>
            <a:r>
              <a:rPr lang="en-US" sz="2400" dirty="0" smtClean="0"/>
              <a:t> feed children healthy foods </a:t>
            </a:r>
            <a:r>
              <a:rPr lang="en-US" sz="2400" dirty="0"/>
              <a:t>(Figure</a:t>
            </a:r>
            <a:r>
              <a:rPr lang="en-US" sz="2400" dirty="0" smtClean="0"/>
              <a:t> 3) and 93% (21% often and 72% sometimes) relied on a few low cost items to feed their children.</a:t>
            </a:r>
          </a:p>
          <a:p>
            <a:pPr marL="741363" lvl="1" indent="-284163">
              <a:buFontTx/>
              <a:buChar char="•"/>
            </a:pPr>
            <a:r>
              <a:rPr lang="en-US" sz="2400" dirty="0" smtClean="0"/>
              <a:t>61% </a:t>
            </a:r>
            <a:r>
              <a:rPr lang="en-US" sz="2400" dirty="0"/>
              <a:t>of households had adults that ate less than they felt they should, and</a:t>
            </a:r>
            <a:r>
              <a:rPr lang="en-US" sz="2400" dirty="0" smtClean="0"/>
              <a:t> 53% </a:t>
            </a:r>
            <a:r>
              <a:rPr lang="en-US" sz="2400" dirty="0"/>
              <a:t>of households with adults went hungry because there was not enough food in the </a:t>
            </a:r>
            <a:r>
              <a:rPr lang="en-US" sz="2400" dirty="0" smtClean="0"/>
              <a:t>home.  86% of adults </a:t>
            </a:r>
            <a:r>
              <a:rPr lang="en-US" sz="2400" dirty="0"/>
              <a:t>often </a:t>
            </a:r>
            <a:r>
              <a:rPr lang="en-US" sz="2400" dirty="0" smtClean="0"/>
              <a:t>(29%</a:t>
            </a:r>
            <a:r>
              <a:rPr lang="en-US" sz="2400" dirty="0"/>
              <a:t>) and sometimes </a:t>
            </a:r>
            <a:r>
              <a:rPr lang="en-US" sz="2400" dirty="0" smtClean="0"/>
              <a:t>(57%</a:t>
            </a:r>
            <a:r>
              <a:rPr lang="en-US" sz="2400" dirty="0"/>
              <a:t>) skipped a meal at least once a month due to concern about running out of food</a:t>
            </a:r>
            <a:r>
              <a:rPr lang="en-US" sz="2400" dirty="0" smtClean="0"/>
              <a:t>.</a:t>
            </a:r>
            <a:endParaRPr lang="en-US" sz="2400" smtClean="0"/>
          </a:p>
          <a:p>
            <a:pPr marL="741363" lvl="1" indent="-284163"/>
            <a:endParaRPr lang="en-US" sz="2400" dirty="0" smtClean="0"/>
          </a:p>
        </p:txBody>
      </p:sp>
      <p:sp>
        <p:nvSpPr>
          <p:cNvPr id="2056" name="Rectangle 18"/>
          <p:cNvSpPr>
            <a:spLocks noChangeArrowheads="1"/>
          </p:cNvSpPr>
          <p:nvPr/>
        </p:nvSpPr>
        <p:spPr bwMode="auto">
          <a:xfrm>
            <a:off x="609600" y="9621838"/>
            <a:ext cx="15697200" cy="2668587"/>
          </a:xfrm>
          <a:prstGeom prst="rect">
            <a:avLst/>
          </a:prstGeom>
          <a:solidFill>
            <a:schemeClr val="bg1">
              <a:alpha val="30000"/>
            </a:schemeClr>
          </a:solidFill>
          <a:ln w="25400">
            <a:solidFill>
              <a:schemeClr val="bg2">
                <a:lumMod val="25000"/>
              </a:schemeClr>
            </a:solidFill>
            <a:miter lim="800000"/>
            <a:headEnd/>
            <a:tailEnd/>
          </a:ln>
        </p:spPr>
        <p:txBody>
          <a:bodyPr lIns="448467" tIns="224234" rIns="448467" bIns="224234">
            <a:prstTxWarp prst="textNoShape">
              <a:avLst/>
            </a:prstTxWarp>
            <a:spAutoFit/>
          </a:bodyPr>
          <a:lstStyle/>
          <a:p>
            <a:r>
              <a:rPr lang="en-US" sz="2400" b="1" dirty="0"/>
              <a:t>BACKGROUND</a:t>
            </a:r>
            <a:r>
              <a:rPr lang="en-US" sz="2400" dirty="0"/>
              <a:t> </a:t>
            </a:r>
          </a:p>
          <a:p>
            <a:endParaRPr lang="en-US" sz="2400" dirty="0"/>
          </a:p>
          <a:p>
            <a:r>
              <a:rPr lang="en-US" sz="2400" dirty="0"/>
              <a:t>Red Sucker Lake is concerned with the high cost of and lack of access to healthy food.  This study found that people living in the North have problems obtaining enough nutritious foods because they have limited access to healthy food, such as fresh vegetables, fruits, meat, and dairy products.  Lack of healthy food access contributes to health problems such as diabetes and obesity, as well as other physical disorders.</a:t>
            </a:r>
          </a:p>
        </p:txBody>
      </p:sp>
      <p:sp>
        <p:nvSpPr>
          <p:cNvPr id="2057" name="Text Box 6"/>
          <p:cNvSpPr txBox="1">
            <a:spLocks noChangeArrowheads="1"/>
          </p:cNvSpPr>
          <p:nvPr/>
        </p:nvSpPr>
        <p:spPr bwMode="auto">
          <a:xfrm>
            <a:off x="29413200" y="16403637"/>
            <a:ext cx="15773400" cy="13107194"/>
          </a:xfrm>
          <a:prstGeom prst="rect">
            <a:avLst/>
          </a:prstGeom>
          <a:solidFill>
            <a:schemeClr val="bg1">
              <a:alpha val="30000"/>
            </a:schemeClr>
          </a:solidFill>
          <a:ln w="25400">
            <a:solidFill>
              <a:schemeClr val="bg2">
                <a:lumMod val="25000"/>
              </a:schemeClr>
            </a:solidFill>
            <a:miter lim="800000"/>
            <a:headEnd/>
            <a:tailEnd/>
          </a:ln>
        </p:spPr>
        <p:txBody>
          <a:bodyPr lIns="448467" tIns="224234" rIns="448467" bIns="224234">
            <a:prstTxWarp prst="textNoShape">
              <a:avLst/>
            </a:prstTxWarp>
          </a:bodyPr>
          <a:lstStyle/>
          <a:p>
            <a:pPr marL="1674813" indent="-1674813"/>
            <a:r>
              <a:rPr lang="en-US" sz="2400" b="1" dirty="0"/>
              <a:t>PROGRAMS AND CONTACTS</a:t>
            </a:r>
            <a:endParaRPr lang="en-US" sz="2400" dirty="0"/>
          </a:p>
          <a:p>
            <a:pPr marL="1674813" indent="-1674813"/>
            <a:endParaRPr lang="en-US" sz="2400" dirty="0"/>
          </a:p>
          <a:p>
            <a:pPr marL="1674813" indent="-1674813"/>
            <a:r>
              <a:rPr lang="en-US" sz="2400" dirty="0"/>
              <a:t>Programs are by request, to help actions in communities.  Contact for help and supplies:</a:t>
            </a:r>
            <a:endParaRPr lang="en-US" sz="2400" dirty="0" smtClean="0"/>
          </a:p>
          <a:p>
            <a:pPr marL="1674813" indent="-1674813">
              <a:buAutoNum type="arabicPeriod"/>
            </a:pPr>
            <a:r>
              <a:rPr lang="en-US" sz="2400" dirty="0" smtClean="0"/>
              <a:t>Northern </a:t>
            </a:r>
            <a:r>
              <a:rPr lang="en-US" sz="2400" dirty="0"/>
              <a:t>Healthy </a:t>
            </a:r>
            <a:r>
              <a:rPr lang="en-US" sz="2400" dirty="0" smtClean="0"/>
              <a:t>Foods </a:t>
            </a:r>
            <a:r>
              <a:rPr lang="en-US" sz="2400" dirty="0"/>
              <a:t>Initiative (NHFI</a:t>
            </a:r>
            <a:r>
              <a:rPr lang="en-US" sz="2400" dirty="0" smtClean="0"/>
              <a:t>) is a program of the Manitoba Government. NHFI </a:t>
            </a:r>
            <a:r>
              <a:rPr lang="en-US" sz="2400" dirty="0"/>
              <a:t>funds the </a:t>
            </a:r>
            <a:r>
              <a:rPr lang="en-US" sz="2400" dirty="0" err="1"/>
              <a:t>Bayline</a:t>
            </a:r>
            <a:r>
              <a:rPr lang="en-US" sz="2400" dirty="0"/>
              <a:t> Regional Roundtable (BRRT), Four Arrows Regional Health Authority</a:t>
            </a:r>
            <a:r>
              <a:rPr lang="en-US" sz="2400" dirty="0" smtClean="0"/>
              <a:t> (FARHA), Northern Association of Community Councils  and </a:t>
            </a:r>
            <a:r>
              <a:rPr lang="en-US" sz="2400" dirty="0"/>
              <a:t>Manitoba Food</a:t>
            </a:r>
            <a:r>
              <a:rPr lang="en-US" sz="2400" dirty="0" smtClean="0"/>
              <a:t> Matters to </a:t>
            </a:r>
            <a:r>
              <a:rPr lang="en-US" sz="2400" dirty="0"/>
              <a:t>increase access to healthy food and to support food projects</a:t>
            </a:r>
            <a:r>
              <a:rPr lang="en-US" sz="2400" dirty="0" smtClean="0"/>
              <a:t>.  The NHFI contacts are:  </a:t>
            </a:r>
            <a:r>
              <a:rPr lang="en-US" sz="2400" dirty="0" err="1" smtClean="0"/>
              <a:t>Jennell</a:t>
            </a:r>
            <a:r>
              <a:rPr lang="en-US" sz="2400" dirty="0" smtClean="0"/>
              <a:t> </a:t>
            </a:r>
            <a:r>
              <a:rPr lang="en-US" sz="2400" dirty="0" err="1"/>
              <a:t>Majeran</a:t>
            </a:r>
            <a:r>
              <a:rPr lang="en-US" sz="2400" dirty="0"/>
              <a:t>, Manager (204-677-6677, </a:t>
            </a:r>
            <a:r>
              <a:rPr lang="en-US" sz="2400" u="sng" dirty="0"/>
              <a:t>Jennell.Majeran@gov.mb.ca</a:t>
            </a:r>
            <a:r>
              <a:rPr lang="en-US" sz="2400" dirty="0"/>
              <a:t>) and Jessica Paley (204-945-0569, </a:t>
            </a:r>
            <a:r>
              <a:rPr lang="en-US" sz="2400" u="sng" dirty="0">
                <a:hlinkClick r:id="rId6"/>
              </a:rPr>
              <a:t>Jessica.Paley@gov.mb.ca</a:t>
            </a:r>
            <a:r>
              <a:rPr lang="en-US" sz="2400" u="sng" dirty="0"/>
              <a:t>)</a:t>
            </a:r>
            <a:r>
              <a:rPr lang="en-US" sz="2400" dirty="0"/>
              <a:t>.</a:t>
            </a:r>
            <a:endParaRPr lang="en-US" sz="2400" dirty="0" smtClean="0"/>
          </a:p>
          <a:p>
            <a:pPr marL="1674813" indent="-1674813"/>
            <a:r>
              <a:rPr lang="en-US" sz="2400" dirty="0" smtClean="0"/>
              <a:t>Programs </a:t>
            </a:r>
            <a:r>
              <a:rPr lang="en-US" sz="2400" dirty="0"/>
              <a:t>in other communities include:</a:t>
            </a:r>
          </a:p>
          <a:p>
            <a:pPr marL="1674813" indent="-1674813">
              <a:buFont typeface="Arial" pitchFamily="-107" charset="0"/>
              <a:buChar char="•"/>
            </a:pPr>
            <a:r>
              <a:rPr lang="en-US" sz="2400" dirty="0"/>
              <a:t>chicken, turkey (with chicks and chicken food provided but not chicken coop), goat and other small livestock production,</a:t>
            </a:r>
          </a:p>
          <a:p>
            <a:pPr marL="1674813" indent="-1674813">
              <a:buFontTx/>
              <a:buChar char="•"/>
            </a:pPr>
            <a:r>
              <a:rPr lang="en-US" sz="2400" dirty="0"/>
              <a:t>freezer loans for people to buy freezers to store healthy food,</a:t>
            </a:r>
          </a:p>
          <a:p>
            <a:pPr marL="1674813" indent="-1674813">
              <a:buFontTx/>
              <a:buChar char="•"/>
            </a:pPr>
            <a:r>
              <a:rPr lang="en-US" sz="2400" dirty="0"/>
              <a:t>community or school greenhouse and households receiving plastic for building a greenhouse,</a:t>
            </a:r>
          </a:p>
          <a:p>
            <a:pPr marL="1674813" indent="-1674813">
              <a:buFontTx/>
              <a:buChar char="•"/>
            </a:pPr>
            <a:r>
              <a:rPr lang="en-US" sz="2400" dirty="0"/>
              <a:t>provision of vegetable seeds, berry and other bedding plants, and grow lights for schools, and</a:t>
            </a:r>
            <a:endParaRPr lang="en-US" sz="2400" dirty="0" smtClean="0"/>
          </a:p>
          <a:p>
            <a:pPr marL="1674813" indent="-1674813">
              <a:buFontTx/>
              <a:buChar char="•"/>
            </a:pPr>
            <a:r>
              <a:rPr lang="en-US" sz="2400" dirty="0" smtClean="0"/>
              <a:t>an annual workshop </a:t>
            </a:r>
            <a:r>
              <a:rPr lang="en-US" sz="2400" dirty="0"/>
              <a:t>in </a:t>
            </a:r>
            <a:r>
              <a:rPr lang="en-US" sz="2400" dirty="0" smtClean="0"/>
              <a:t>Thompson </a:t>
            </a:r>
            <a:r>
              <a:rPr lang="en-US" sz="2400" dirty="0"/>
              <a:t>to provide free teaching to northern community members about food production and preservation.</a:t>
            </a:r>
          </a:p>
          <a:p>
            <a:pPr marL="1674813" indent="-1674813"/>
            <a:r>
              <a:rPr lang="en-US" sz="2400" dirty="0"/>
              <a:t>2. Manitoba Agriculture, Food and Rural Initiatives (MAFRI) provides gardening support to communities to give workshops on gardening and chicken production.</a:t>
            </a:r>
            <a:r>
              <a:rPr lang="en-US" sz="2400" dirty="0" smtClean="0"/>
              <a:t>  Contact</a:t>
            </a:r>
            <a:r>
              <a:rPr lang="en-US" sz="2400" dirty="0"/>
              <a:t>:</a:t>
            </a:r>
            <a:r>
              <a:rPr lang="en-US" sz="2400" dirty="0" smtClean="0"/>
              <a:t>  Brian </a:t>
            </a:r>
            <a:r>
              <a:rPr lang="en-US" sz="2400" dirty="0"/>
              <a:t>Hunt (</a:t>
            </a:r>
            <a:r>
              <a:rPr lang="fr-FR" sz="2400" dirty="0"/>
              <a:t>204-856-9255,              Fax: 204-745-5690, </a:t>
            </a:r>
            <a:r>
              <a:rPr lang="fr-FR" sz="2400" u="sng" dirty="0"/>
              <a:t>brian.hunt@gov.mb.ca</a:t>
            </a:r>
            <a:r>
              <a:rPr lang="fr-FR" sz="2400" dirty="0"/>
              <a:t>).</a:t>
            </a:r>
            <a:endParaRPr lang="en-US" sz="2400" dirty="0"/>
          </a:p>
          <a:p>
            <a:pPr marL="1674813" indent="-1674813"/>
            <a:r>
              <a:rPr lang="en-US" sz="2400" dirty="0"/>
              <a:t>3. Frontier School Division provides Veggie Adventure school activities and greenhouse and gardening expertise for northern climates.</a:t>
            </a:r>
            <a:r>
              <a:rPr lang="en-US" sz="2400" dirty="0" smtClean="0"/>
              <a:t>  Contact:  </a:t>
            </a:r>
            <a:r>
              <a:rPr lang="en-US" sz="2400" dirty="0"/>
              <a:t>Chuck </a:t>
            </a:r>
            <a:r>
              <a:rPr lang="en-US" sz="2400" dirty="0" err="1"/>
              <a:t>Stensgard</a:t>
            </a:r>
            <a:r>
              <a:rPr lang="en-US" sz="2400" dirty="0"/>
              <a:t> (204-473-2332, </a:t>
            </a:r>
            <a:r>
              <a:rPr lang="en-US" sz="2400" u="sng" dirty="0"/>
              <a:t>chuckstensgard@hotmail.com</a:t>
            </a:r>
            <a:r>
              <a:rPr lang="en-US" sz="2400" dirty="0"/>
              <a:t>).</a:t>
            </a:r>
          </a:p>
          <a:p>
            <a:pPr marL="1674813" indent="-1674813"/>
            <a:r>
              <a:rPr lang="en-US" sz="2400" dirty="0"/>
              <a:t>4. Chronic Disease Prevention Initiative (CDPI) provides some funding for traditional activities, gardening and  healthy snacks.</a:t>
            </a:r>
            <a:r>
              <a:rPr lang="en-US" sz="2400" dirty="0" smtClean="0"/>
              <a:t>  Contact</a:t>
            </a:r>
            <a:r>
              <a:rPr lang="en-US" sz="2400" dirty="0"/>
              <a:t>:</a:t>
            </a:r>
            <a:r>
              <a:rPr lang="en-US" sz="2400" dirty="0" smtClean="0"/>
              <a:t>  Fred </a:t>
            </a:r>
            <a:r>
              <a:rPr lang="en-US" sz="2400" dirty="0"/>
              <a:t>Harper, Red Sucker Lake Health Authority (204-469-5351) </a:t>
            </a:r>
          </a:p>
          <a:p>
            <a:pPr marL="1674813" indent="-1674813"/>
            <a:r>
              <a:rPr lang="en-US" sz="2400" dirty="0"/>
              <a:t>5. Four Arrows Regional Health Authority (FARHA) provides a freezer revolving </a:t>
            </a:r>
            <a:r>
              <a:rPr lang="en-US" sz="2400" dirty="0" smtClean="0"/>
              <a:t>loan </a:t>
            </a:r>
            <a:r>
              <a:rPr lang="en-US" sz="2400" dirty="0"/>
              <a:t>program, works with schools and assists with gardening,</a:t>
            </a:r>
            <a:r>
              <a:rPr lang="en-US" sz="2400" dirty="0" smtClean="0"/>
              <a:t> also providing </a:t>
            </a:r>
            <a:r>
              <a:rPr lang="en-US" sz="2400" dirty="0"/>
              <a:t>some seeds and loaning gardening tools and</a:t>
            </a:r>
            <a:r>
              <a:rPr lang="en-US" sz="2400" dirty="0" smtClean="0"/>
              <a:t> a </a:t>
            </a:r>
            <a:r>
              <a:rPr lang="en-US" sz="2400" dirty="0" err="1" smtClean="0"/>
              <a:t>rototiller</a:t>
            </a:r>
            <a:r>
              <a:rPr lang="en-US" sz="2400" dirty="0" smtClean="0"/>
              <a:t>.  Contact:  Byron </a:t>
            </a:r>
            <a:r>
              <a:rPr lang="en-US" sz="2400" dirty="0"/>
              <a:t>Beardy</a:t>
            </a:r>
            <a:r>
              <a:rPr lang="en-US" sz="2400" dirty="0" smtClean="0"/>
              <a:t> (204-457-2810 or 947-2397, Fax: 204-982-3359, </a:t>
            </a:r>
            <a:r>
              <a:rPr lang="en-US" sz="2400" u="sng" dirty="0" smtClean="0"/>
              <a:t>feather204</a:t>
            </a:r>
            <a:r>
              <a:rPr lang="en-US" sz="2400" u="sng" dirty="0"/>
              <a:t>@shaw.</a:t>
            </a:r>
            <a:r>
              <a:rPr lang="en-US" sz="2400" u="sng" dirty="0" smtClean="0"/>
              <a:t>ca</a:t>
            </a:r>
            <a:r>
              <a:rPr lang="en-US" sz="2400" dirty="0" smtClean="0"/>
              <a:t> </a:t>
            </a:r>
            <a:r>
              <a:rPr lang="en-US" sz="2400" dirty="0"/>
              <a:t>or </a:t>
            </a:r>
            <a:r>
              <a:rPr lang="en-US" sz="2400" u="sng" dirty="0"/>
              <a:t>farha@mts.</a:t>
            </a:r>
            <a:r>
              <a:rPr lang="en-US" sz="2400" u="sng" dirty="0" smtClean="0"/>
              <a:t>net</a:t>
            </a:r>
            <a:r>
              <a:rPr lang="en-US" sz="2400" dirty="0" smtClean="0"/>
              <a:t>).</a:t>
            </a:r>
            <a:endParaRPr lang="en-US" sz="2400" dirty="0"/>
          </a:p>
          <a:p>
            <a:pPr marL="1674813" indent="-1674813"/>
            <a:r>
              <a:rPr lang="en-US" sz="2400" dirty="0"/>
              <a:t>6. Green </a:t>
            </a:r>
            <a:r>
              <a:rPr lang="en-US" sz="2400" dirty="0" smtClean="0"/>
              <a:t>Team</a:t>
            </a:r>
            <a:r>
              <a:rPr lang="en-US" sz="2400" dirty="0" smtClean="0">
                <a:ea typeface="Arial" pitchFamily="-107" charset="0"/>
                <a:cs typeface="Arial" pitchFamily="-107" charset="0"/>
              </a:rPr>
              <a:t> employs </a:t>
            </a:r>
            <a:r>
              <a:rPr lang="en-US" sz="2400" dirty="0">
                <a:ea typeface="Arial" pitchFamily="-107" charset="0"/>
                <a:cs typeface="Arial" pitchFamily="-107" charset="0"/>
              </a:rPr>
              <a:t>youth</a:t>
            </a:r>
            <a:r>
              <a:rPr lang="en-US" sz="2400" dirty="0" smtClean="0">
                <a:ea typeface="Arial" pitchFamily="-107" charset="0"/>
                <a:cs typeface="Arial" pitchFamily="-107" charset="0"/>
              </a:rPr>
              <a:t> to </a:t>
            </a:r>
            <a:r>
              <a:rPr lang="en-US" sz="2400" dirty="0">
                <a:ea typeface="Arial" pitchFamily="-107" charset="0"/>
                <a:cs typeface="Arial" pitchFamily="-107" charset="0"/>
              </a:rPr>
              <a:t>start community </a:t>
            </a:r>
            <a:r>
              <a:rPr lang="en-US" sz="2400" dirty="0" smtClean="0">
                <a:ea typeface="Arial" pitchFamily="-107" charset="0"/>
                <a:cs typeface="Arial" pitchFamily="-107" charset="0"/>
              </a:rPr>
              <a:t>gardens, </a:t>
            </a:r>
            <a:r>
              <a:rPr lang="en-US" sz="2400" dirty="0">
                <a:ea typeface="Arial" pitchFamily="-107" charset="0"/>
                <a:cs typeface="Arial" pitchFamily="-107" charset="0"/>
              </a:rPr>
              <a:t>market </a:t>
            </a:r>
            <a:r>
              <a:rPr lang="en-US" sz="2400" dirty="0" smtClean="0">
                <a:ea typeface="Arial" pitchFamily="-107" charset="0"/>
                <a:cs typeface="Arial" pitchFamily="-107" charset="0"/>
              </a:rPr>
              <a:t>gardens </a:t>
            </a:r>
            <a:r>
              <a:rPr lang="en-US" sz="2400" dirty="0">
                <a:ea typeface="Arial" pitchFamily="-107" charset="0"/>
                <a:cs typeface="Arial" pitchFamily="-107" charset="0"/>
              </a:rPr>
              <a:t>or help with household gardening.  This is 100% paid for by government.</a:t>
            </a:r>
            <a:r>
              <a:rPr lang="en-US" sz="2400" dirty="0" smtClean="0">
                <a:ea typeface="Arial" pitchFamily="-107" charset="0"/>
                <a:cs typeface="Arial" pitchFamily="-107" charset="0"/>
              </a:rPr>
              <a:t>  Fill </a:t>
            </a:r>
            <a:r>
              <a:rPr lang="en-US" sz="2400" dirty="0">
                <a:ea typeface="Arial" pitchFamily="-107" charset="0"/>
                <a:cs typeface="Arial" pitchFamily="-107" charset="0"/>
              </a:rPr>
              <a:t>out form </a:t>
            </a:r>
            <a:r>
              <a:rPr lang="en-US" sz="2400" dirty="0" smtClean="0">
                <a:ea typeface="Arial" pitchFamily="-107" charset="0"/>
                <a:cs typeface="Arial" pitchFamily="-107" charset="0"/>
              </a:rPr>
              <a:t>at: </a:t>
            </a:r>
            <a:r>
              <a:rPr lang="en-US" sz="2400" u="sng" dirty="0">
                <a:ea typeface="Arial" pitchFamily="-107" charset="0"/>
                <a:cs typeface="Arial" pitchFamily="-107" charset="0"/>
              </a:rPr>
              <a:t>http://</a:t>
            </a:r>
            <a:r>
              <a:rPr lang="en-US" sz="2400" u="sng" dirty="0" err="1">
                <a:ea typeface="Arial" pitchFamily="-107" charset="0"/>
                <a:cs typeface="Arial" pitchFamily="-107" charset="0"/>
              </a:rPr>
              <a:t>www.edu.gov.mb.ca/youth/employers/hometown.</a:t>
            </a:r>
            <a:r>
              <a:rPr lang="en-US" sz="2400" u="sng" dirty="0" err="1" smtClean="0">
                <a:ea typeface="Arial" pitchFamily="-107" charset="0"/>
                <a:cs typeface="Arial" pitchFamily="-107" charset="0"/>
              </a:rPr>
              <a:t>html</a:t>
            </a:r>
            <a:r>
              <a:rPr lang="en-US" sz="2400" dirty="0" smtClean="0">
                <a:ea typeface="Arial" pitchFamily="-107" charset="0"/>
                <a:cs typeface="Arial" pitchFamily="-107" charset="0"/>
              </a:rPr>
              <a:t>.</a:t>
            </a:r>
          </a:p>
          <a:p>
            <a:pPr marL="1674813" indent="-1674813"/>
            <a:r>
              <a:rPr lang="en-US" sz="2400" dirty="0">
                <a:ea typeface="Arial" pitchFamily="-107" charset="0"/>
                <a:cs typeface="Arial" pitchFamily="-107" charset="0"/>
              </a:rPr>
              <a:t>7. Look at the participatory video called </a:t>
            </a:r>
            <a:r>
              <a:rPr lang="en-US" sz="2400" i="1" dirty="0">
                <a:ea typeface="Arial" pitchFamily="-107" charset="0"/>
                <a:cs typeface="Arial" pitchFamily="-107" charset="0"/>
              </a:rPr>
              <a:t>Growing Hope in Northern Manitoba </a:t>
            </a:r>
            <a:r>
              <a:rPr lang="en-US" sz="2400" dirty="0" smtClean="0">
                <a:ea typeface="Arial" pitchFamily="-107" charset="0"/>
                <a:cs typeface="Arial" pitchFamily="-107" charset="0"/>
              </a:rPr>
              <a:t>at: </a:t>
            </a:r>
          </a:p>
          <a:p>
            <a:pPr marL="1674813" indent="-1674813"/>
            <a:r>
              <a:rPr lang="en-US" sz="2400" dirty="0" smtClean="0">
                <a:ea typeface="Arial" pitchFamily="-107" charset="0"/>
                <a:cs typeface="Arial" pitchFamily="-107" charset="0"/>
              </a:rPr>
              <a:t>	Video Trailer : </a:t>
            </a:r>
            <a:r>
              <a:rPr lang="en-US" sz="2400" u="sng" dirty="0" smtClean="0">
                <a:ea typeface="Arial" pitchFamily="-107" charset="0"/>
                <a:cs typeface="Arial" pitchFamily="-107" charset="0"/>
                <a:hlinkClick r:id="rId7"/>
              </a:rPr>
              <a:t>http</a:t>
            </a:r>
            <a:r>
              <a:rPr lang="en-US" sz="2400" u="sng" dirty="0">
                <a:ea typeface="Arial" pitchFamily="-107" charset="0"/>
                <a:cs typeface="Arial" pitchFamily="-107" charset="0"/>
                <a:hlinkClick r:id="rId7"/>
              </a:rPr>
              <a:t>://home.cc.umanitoba.ca/~thompso4/Movie.</a:t>
            </a:r>
            <a:r>
              <a:rPr lang="en-US" sz="2400" u="sng" dirty="0" smtClean="0">
                <a:ea typeface="Arial" pitchFamily="-107" charset="0"/>
                <a:cs typeface="Arial" pitchFamily="-107" charset="0"/>
                <a:hlinkClick r:id="rId7"/>
              </a:rPr>
              <a:t>html</a:t>
            </a:r>
            <a:r>
              <a:rPr lang="en-US" sz="2400" dirty="0" smtClean="0">
                <a:ea typeface="Arial" pitchFamily="-107" charset="0"/>
                <a:cs typeface="Arial" pitchFamily="-107" charset="0"/>
              </a:rPr>
              <a:t>. (trailer - 8 minutes)</a:t>
            </a:r>
          </a:p>
          <a:p>
            <a:pPr marL="1674813" indent="-1674813"/>
            <a:r>
              <a:rPr lang="en-US" sz="2400" dirty="0" smtClean="0">
                <a:ea typeface="Arial" pitchFamily="-107" charset="0"/>
                <a:cs typeface="Arial" pitchFamily="-107" charset="0"/>
              </a:rPr>
              <a:t> 	Full length video (22 minutes): </a:t>
            </a:r>
            <a:r>
              <a:rPr lang="en-US" sz="2400" u="sng" dirty="0" smtClean="0">
                <a:solidFill>
                  <a:srgbClr val="0000FF"/>
                </a:solidFill>
                <a:latin typeface="Consolas"/>
                <a:ea typeface="Consolas"/>
                <a:cs typeface="Consolas"/>
                <a:hlinkClick r:id="rId8"/>
              </a:rPr>
              <a:t>http://www.vimeo.com/8114019</a:t>
            </a:r>
            <a:r>
              <a:rPr lang="en-US" sz="2400" u="sng" dirty="0" smtClean="0">
                <a:solidFill>
                  <a:srgbClr val="0000FF"/>
                </a:solidFill>
                <a:latin typeface="Consolas"/>
                <a:ea typeface="Consolas"/>
                <a:cs typeface="Consolas"/>
              </a:rPr>
              <a:t> </a:t>
            </a:r>
            <a:endParaRPr lang="en-US" sz="2400" dirty="0" smtClean="0">
              <a:ea typeface="Arial" pitchFamily="-107" charset="0"/>
              <a:cs typeface="Arial" pitchFamily="-107" charset="0"/>
            </a:endParaRPr>
          </a:p>
          <a:p>
            <a:pPr marL="1674813" indent="-1674813"/>
            <a:endParaRPr lang="en-US" sz="2400" dirty="0">
              <a:solidFill>
                <a:srgbClr val="FF0000"/>
              </a:solidFill>
              <a:ea typeface="Arial" pitchFamily="-107" charset="0"/>
              <a:cs typeface="Arial" pitchFamily="-107" charset="0"/>
            </a:endParaRPr>
          </a:p>
          <a:p>
            <a:pPr marL="1674813" indent="-1674813"/>
            <a:endParaRPr lang="en-US" sz="2400" dirty="0">
              <a:ea typeface="Arial" pitchFamily="-107" charset="0"/>
              <a:cs typeface="Arial" pitchFamily="-107" charset="0"/>
            </a:endParaRPr>
          </a:p>
          <a:p>
            <a:pPr marL="1674813" indent="-1674813"/>
            <a:endParaRPr lang="en-US" sz="2400" dirty="0"/>
          </a:p>
        </p:txBody>
      </p:sp>
      <p:sp>
        <p:nvSpPr>
          <p:cNvPr id="2058" name="Text Placeholder 3"/>
          <p:cNvSpPr txBox="1">
            <a:spLocks/>
          </p:cNvSpPr>
          <p:nvPr/>
        </p:nvSpPr>
        <p:spPr bwMode="auto">
          <a:xfrm>
            <a:off x="609600" y="18843625"/>
            <a:ext cx="15697200" cy="5561013"/>
          </a:xfrm>
          <a:prstGeom prst="rect">
            <a:avLst/>
          </a:prstGeom>
          <a:solidFill>
            <a:schemeClr val="bg1">
              <a:alpha val="30000"/>
            </a:schemeClr>
          </a:solidFill>
          <a:ln w="25400">
            <a:solidFill>
              <a:schemeClr val="bg2">
                <a:lumMod val="25000"/>
              </a:schemeClr>
            </a:solidFill>
            <a:miter lim="800000"/>
            <a:headEnd/>
            <a:tailEnd/>
          </a:ln>
        </p:spPr>
        <p:txBody>
          <a:bodyPr lIns="448467" tIns="224234" rIns="448467" bIns="224234">
            <a:prstTxWarp prst="textNoShape">
              <a:avLst/>
            </a:prstTxWarp>
          </a:bodyPr>
          <a:lstStyle/>
          <a:p>
            <a:r>
              <a:rPr lang="en-US" sz="2400" dirty="0"/>
              <a:t> </a:t>
            </a:r>
            <a:r>
              <a:rPr lang="en-US" sz="2400" b="1" dirty="0"/>
              <a:t>FINDINGS </a:t>
            </a:r>
          </a:p>
          <a:p>
            <a:endParaRPr lang="en-US" sz="2400" dirty="0"/>
          </a:p>
          <a:p>
            <a:r>
              <a:rPr lang="en-US" sz="2400" dirty="0"/>
              <a:t>Country food is important to people in Red Sucker Lake and made up 5% to 95% of total foods consumed.</a:t>
            </a:r>
            <a:r>
              <a:rPr lang="en-US" sz="2400" dirty="0" smtClean="0"/>
              <a:t>  The </a:t>
            </a:r>
            <a:r>
              <a:rPr lang="en-US" sz="2400" dirty="0"/>
              <a:t>survey revealed that 85% of households either hunted or fished, or received some country food from relatives</a:t>
            </a:r>
            <a:r>
              <a:rPr lang="en-US" sz="2400" dirty="0" smtClean="0"/>
              <a:t>.  </a:t>
            </a:r>
            <a:r>
              <a:rPr lang="en-US" sz="2400" dirty="0"/>
              <a:t>The survey also showed that 85% of households had a freezer to store country foods, garden produce and store-bought foods</a:t>
            </a:r>
            <a:r>
              <a:rPr lang="en-US" sz="2400" dirty="0" smtClean="0"/>
              <a:t>.</a:t>
            </a:r>
          </a:p>
          <a:p>
            <a:endParaRPr lang="en-US" sz="1100" dirty="0"/>
          </a:p>
          <a:p>
            <a:r>
              <a:rPr lang="en-US" sz="2400" dirty="0"/>
              <a:t>The survey suggested that the community would like to see more stores (32%) and an all-season road (29%) that would likely aid in</a:t>
            </a:r>
            <a:r>
              <a:rPr lang="en-US" sz="2400" dirty="0" smtClean="0"/>
              <a:t> lowering the </a:t>
            </a:r>
            <a:r>
              <a:rPr lang="en-US" sz="2400" dirty="0"/>
              <a:t>cost of food, as people could drive to larger communities and goods could be transported to Red Sucker Lake via road (Figure 1).  24% of people identified the need for lower prices in community stores in order to eat healthier.</a:t>
            </a:r>
          </a:p>
          <a:p>
            <a:endParaRPr lang="en-US" sz="1100" dirty="0"/>
          </a:p>
          <a:p>
            <a:r>
              <a:rPr lang="en-US" sz="2400" dirty="0"/>
              <a:t>Freshness, variety, and affordability were reoccurring themes concerning store-bought produce. High cost of food was the largest barrier to eating healthy (63%), and then freshness of produce (33%). Many people expressed that produce was often wilted or rotten either at purchase time or shortly thereafter.</a:t>
            </a:r>
          </a:p>
        </p:txBody>
      </p:sp>
      <p:sp>
        <p:nvSpPr>
          <p:cNvPr id="2070" name="TextBox 32"/>
          <p:cNvSpPr txBox="1">
            <a:spLocks noChangeArrowheads="1"/>
          </p:cNvSpPr>
          <p:nvPr/>
        </p:nvSpPr>
        <p:spPr bwMode="auto">
          <a:xfrm>
            <a:off x="18211800" y="31339630"/>
            <a:ext cx="9220200" cy="830997"/>
          </a:xfrm>
          <a:prstGeom prst="rect">
            <a:avLst/>
          </a:prstGeom>
          <a:solidFill>
            <a:schemeClr val="bg1">
              <a:alpha val="30000"/>
            </a:schemeClr>
          </a:solidFill>
          <a:ln w="9525">
            <a:solidFill>
              <a:schemeClr val="bg2">
                <a:lumMod val="25000"/>
              </a:schemeClr>
            </a:solidFill>
            <a:miter lim="800000"/>
            <a:headEnd/>
            <a:tailEnd/>
          </a:ln>
        </p:spPr>
        <p:txBody>
          <a:bodyPr wrap="square">
            <a:prstTxWarp prst="textNoShape">
              <a:avLst/>
            </a:prstTxWarp>
            <a:spAutoFit/>
          </a:bodyPr>
          <a:lstStyle/>
          <a:p>
            <a:r>
              <a:rPr lang="en-US" sz="2400" dirty="0"/>
              <a:t>Figure</a:t>
            </a:r>
            <a:r>
              <a:rPr lang="en-US" sz="2400" dirty="0" smtClean="0"/>
              <a:t> 4.  </a:t>
            </a:r>
            <a:r>
              <a:rPr lang="en-US" sz="2400" dirty="0"/>
              <a:t>Households worried money would run out (blue), money did run out (red), and they couldn’t afford healthy foods (yellow).</a:t>
            </a:r>
          </a:p>
        </p:txBody>
      </p:sp>
      <p:sp>
        <p:nvSpPr>
          <p:cNvPr id="2071" name="TextBox 40"/>
          <p:cNvSpPr txBox="1">
            <a:spLocks noChangeArrowheads="1"/>
          </p:cNvSpPr>
          <p:nvPr/>
        </p:nvSpPr>
        <p:spPr bwMode="auto">
          <a:xfrm>
            <a:off x="18288000" y="23414830"/>
            <a:ext cx="9144000" cy="1569660"/>
          </a:xfrm>
          <a:prstGeom prst="rect">
            <a:avLst/>
          </a:prstGeom>
          <a:solidFill>
            <a:schemeClr val="bg1">
              <a:alpha val="30000"/>
            </a:schemeClr>
          </a:solidFill>
          <a:ln w="9525">
            <a:solidFill>
              <a:schemeClr val="bg2">
                <a:lumMod val="25000"/>
              </a:schemeClr>
            </a:solidFill>
            <a:miter lim="800000"/>
            <a:headEnd/>
            <a:tailEnd/>
          </a:ln>
        </p:spPr>
        <p:txBody>
          <a:bodyPr wrap="square">
            <a:prstTxWarp prst="textNoShape">
              <a:avLst/>
            </a:prstTxWarp>
            <a:spAutoFit/>
          </a:bodyPr>
          <a:lstStyle/>
          <a:p>
            <a:r>
              <a:rPr lang="en-US" sz="2400" dirty="0"/>
              <a:t>Figure</a:t>
            </a:r>
            <a:r>
              <a:rPr lang="en-US" sz="2400" dirty="0" smtClean="0"/>
              <a:t> 3.  </a:t>
            </a:r>
            <a:r>
              <a:rPr lang="en-US" sz="2400" dirty="0"/>
              <a:t>Households with children relied on low-cost food (blue), couldn’t afford healthy foods (red), and weren’t able to eat enough (yellow).  Of the households interviewed, 85% had children under 18 years.</a:t>
            </a:r>
          </a:p>
        </p:txBody>
      </p:sp>
      <p:sp>
        <p:nvSpPr>
          <p:cNvPr id="2072" name="TextBox 45"/>
          <p:cNvSpPr txBox="1">
            <a:spLocks noChangeArrowheads="1"/>
          </p:cNvSpPr>
          <p:nvPr/>
        </p:nvSpPr>
        <p:spPr bwMode="auto">
          <a:xfrm>
            <a:off x="18211800" y="15871031"/>
            <a:ext cx="9220200" cy="1200328"/>
          </a:xfrm>
          <a:prstGeom prst="rect">
            <a:avLst/>
          </a:prstGeom>
          <a:solidFill>
            <a:schemeClr val="bg1">
              <a:alpha val="30000"/>
            </a:schemeClr>
          </a:solidFill>
          <a:ln w="9525">
            <a:solidFill>
              <a:schemeClr val="bg2">
                <a:lumMod val="25000"/>
              </a:schemeClr>
            </a:solidFill>
            <a:miter lim="800000"/>
            <a:headEnd/>
            <a:tailEnd/>
          </a:ln>
        </p:spPr>
        <p:txBody>
          <a:bodyPr wrap="square">
            <a:prstTxWarp prst="textNoShape">
              <a:avLst/>
            </a:prstTxWarp>
            <a:spAutoFit/>
          </a:bodyPr>
          <a:lstStyle/>
          <a:p>
            <a:r>
              <a:rPr lang="en-US" sz="2400" dirty="0"/>
              <a:t>Figure</a:t>
            </a:r>
            <a:r>
              <a:rPr lang="en-US" sz="2400" dirty="0" smtClean="0"/>
              <a:t> 2.  </a:t>
            </a:r>
            <a:r>
              <a:rPr lang="en-US" sz="2400" dirty="0"/>
              <a:t>Households where children’s meals were small (blue), skipped </a:t>
            </a:r>
            <a:r>
              <a:rPr lang="en-US" sz="2400" dirty="0" smtClean="0"/>
              <a:t>(yellow)</a:t>
            </a:r>
            <a:r>
              <a:rPr lang="en-US" sz="2400" dirty="0"/>
              <a:t>, children were hungry but there was no money for food </a:t>
            </a:r>
            <a:r>
              <a:rPr lang="en-US" sz="2400" dirty="0" smtClean="0"/>
              <a:t>(green)</a:t>
            </a:r>
            <a:r>
              <a:rPr lang="en-US" sz="2400" dirty="0"/>
              <a:t>, and children didn’t eat for a whole day </a:t>
            </a:r>
            <a:r>
              <a:rPr lang="en-US" sz="2400" dirty="0" smtClean="0"/>
              <a:t>(purple)</a:t>
            </a:r>
            <a:r>
              <a:rPr lang="en-US" sz="2400" dirty="0"/>
              <a:t>.</a:t>
            </a:r>
          </a:p>
        </p:txBody>
      </p:sp>
      <p:sp>
        <p:nvSpPr>
          <p:cNvPr id="2073" name="Text Box 10"/>
          <p:cNvSpPr txBox="1">
            <a:spLocks noChangeArrowheads="1"/>
          </p:cNvSpPr>
          <p:nvPr/>
        </p:nvSpPr>
        <p:spPr bwMode="auto">
          <a:xfrm rot="10800000" flipV="1">
            <a:off x="29413200" y="29587031"/>
            <a:ext cx="15773400" cy="2286000"/>
          </a:xfrm>
          <a:prstGeom prst="rect">
            <a:avLst/>
          </a:prstGeom>
          <a:solidFill>
            <a:schemeClr val="bg1">
              <a:alpha val="30000"/>
            </a:schemeClr>
          </a:solidFill>
          <a:ln w="25400">
            <a:solidFill>
              <a:schemeClr val="bg2">
                <a:lumMod val="25000"/>
              </a:schemeClr>
            </a:solidFill>
            <a:miter lim="800000"/>
            <a:headEnd/>
            <a:tailEnd/>
          </a:ln>
        </p:spPr>
        <p:txBody>
          <a:bodyPr lIns="448467" tIns="224234" rIns="448467" bIns="224234"/>
          <a:lstStyle/>
          <a:p>
            <a:pPr defTabSz="4483100">
              <a:defRPr/>
            </a:pPr>
            <a:r>
              <a:rPr lang="en-US" sz="2400" b="1" dirty="0"/>
              <a:t>ACKNOWLEDGEMENTS</a:t>
            </a:r>
          </a:p>
          <a:p>
            <a:pPr defTabSz="4483100">
              <a:defRPr/>
            </a:pPr>
            <a:endParaRPr lang="en-US" sz="2400" dirty="0"/>
          </a:p>
          <a:p>
            <a:pPr defTabSz="4483100">
              <a:defRPr/>
            </a:pPr>
            <a:r>
              <a:rPr lang="en-US" sz="2400" dirty="0"/>
              <a:t>Funded  by Canadian Institutes of Health Research Regional Partnerships Program (CIHR-RPP)</a:t>
            </a:r>
            <a:r>
              <a:rPr lang="en-US" sz="2400" dirty="0" smtClean="0"/>
              <a:t>.  </a:t>
            </a:r>
            <a:r>
              <a:rPr lang="en-US" sz="2400" dirty="0"/>
              <a:t>We thank </a:t>
            </a:r>
            <a:r>
              <a:rPr lang="en-US" sz="2400" dirty="0" smtClean="0"/>
              <a:t> the </a:t>
            </a:r>
            <a:r>
              <a:rPr lang="en-US" sz="2400" dirty="0"/>
              <a:t>community</a:t>
            </a:r>
            <a:r>
              <a:rPr lang="en-US" sz="2400" dirty="0" smtClean="0"/>
              <a:t> people of Red Sucker Lake, Byron Beardy, Mark </a:t>
            </a:r>
            <a:r>
              <a:rPr lang="en-US" sz="2400" dirty="0" err="1" smtClean="0"/>
              <a:t>Dourn</a:t>
            </a:r>
            <a:r>
              <a:rPr lang="en-US" sz="2400" dirty="0" smtClean="0"/>
              <a:t>, Linda </a:t>
            </a:r>
            <a:r>
              <a:rPr lang="en-US" sz="2400" dirty="0"/>
              <a:t>Manoakeesick, and Four Arrows Regional </a:t>
            </a:r>
            <a:r>
              <a:rPr lang="en-US" sz="2400" dirty="0" smtClean="0"/>
              <a:t>Health </a:t>
            </a:r>
            <a:r>
              <a:rPr lang="en-US" sz="2400" dirty="0"/>
              <a:t>Authority.  </a:t>
            </a:r>
          </a:p>
        </p:txBody>
      </p:sp>
      <p:sp>
        <p:nvSpPr>
          <p:cNvPr id="2078" name="TextBox 29"/>
          <p:cNvSpPr txBox="1">
            <a:spLocks noChangeArrowheads="1"/>
          </p:cNvSpPr>
          <p:nvPr/>
        </p:nvSpPr>
        <p:spPr bwMode="auto">
          <a:xfrm>
            <a:off x="609600" y="31949231"/>
            <a:ext cx="15925800" cy="461665"/>
          </a:xfrm>
          <a:prstGeom prst="rect">
            <a:avLst/>
          </a:prstGeom>
          <a:solidFill>
            <a:schemeClr val="bg1">
              <a:alpha val="30000"/>
            </a:schemeClr>
          </a:solidFill>
          <a:ln w="9525">
            <a:solidFill>
              <a:schemeClr val="bg2">
                <a:lumMod val="25000"/>
              </a:schemeClr>
            </a:solidFill>
            <a:miter lim="800000"/>
            <a:headEnd/>
            <a:tailEnd/>
          </a:ln>
        </p:spPr>
        <p:txBody>
          <a:bodyPr wrap="square">
            <a:spAutoFit/>
          </a:bodyPr>
          <a:lstStyle/>
          <a:p>
            <a:pPr defTabSz="4483100">
              <a:defRPr/>
            </a:pPr>
            <a:r>
              <a:rPr lang="en-US" sz="2400" dirty="0">
                <a:latin typeface="Arial" charset="0"/>
                <a:cs typeface="+mn-cs"/>
              </a:rPr>
              <a:t>Figure 1. </a:t>
            </a:r>
            <a:r>
              <a:rPr lang="en-US" sz="2400" dirty="0" smtClean="0">
                <a:latin typeface="Arial" charset="0"/>
                <a:cs typeface="+mn-cs"/>
              </a:rPr>
              <a:t> </a:t>
            </a:r>
            <a:r>
              <a:rPr lang="en-US" sz="2400" smtClean="0">
                <a:latin typeface="Arial" charset="0"/>
                <a:cs typeface="+mn-cs"/>
              </a:rPr>
              <a:t>What</a:t>
            </a:r>
            <a:r>
              <a:rPr lang="en-US" sz="2400" smtClean="0">
                <a:latin typeface="Arial" charset="0"/>
                <a:cs typeface="+mn-cs"/>
              </a:rPr>
              <a:t> community </a:t>
            </a:r>
            <a:r>
              <a:rPr lang="en-US" sz="2400" dirty="0" smtClean="0">
                <a:latin typeface="Arial" charset="0"/>
                <a:cs typeface="+mn-cs"/>
              </a:rPr>
              <a:t>people identified as their number one priority to make</a:t>
            </a:r>
            <a:r>
              <a:rPr lang="en-US" sz="2400" dirty="0" smtClean="0">
                <a:latin typeface="Arial" charset="0"/>
                <a:cs typeface="+mn-cs"/>
              </a:rPr>
              <a:t> </a:t>
            </a:r>
            <a:r>
              <a:rPr lang="en-US" sz="2400" dirty="0" smtClean="0">
                <a:latin typeface="Arial" charset="0"/>
                <a:cs typeface="+mn-cs"/>
              </a:rPr>
              <a:t>your</a:t>
            </a:r>
            <a:r>
              <a:rPr lang="en-US" sz="2400" dirty="0" smtClean="0">
                <a:latin typeface="Arial" charset="0"/>
                <a:cs typeface="+mn-cs"/>
              </a:rPr>
              <a:t> </a:t>
            </a:r>
            <a:r>
              <a:rPr lang="en-US" sz="2400" dirty="0" smtClean="0">
                <a:latin typeface="Arial" charset="0"/>
                <a:cs typeface="+mn-cs"/>
              </a:rPr>
              <a:t>community healthier.</a:t>
            </a:r>
            <a:endParaRPr lang="en-US" sz="2400" dirty="0">
              <a:latin typeface="Arial" charset="0"/>
              <a:cs typeface="+mn-cs"/>
            </a:endParaRPr>
          </a:p>
        </p:txBody>
      </p:sp>
      <p:sp>
        <p:nvSpPr>
          <p:cNvPr id="48" name="TextBox 47"/>
          <p:cNvSpPr txBox="1"/>
          <p:nvPr/>
        </p:nvSpPr>
        <p:spPr>
          <a:xfrm>
            <a:off x="39547800" y="4211638"/>
            <a:ext cx="4495800" cy="830262"/>
          </a:xfrm>
          <a:prstGeom prst="rect">
            <a:avLst/>
          </a:prstGeom>
          <a:solidFill>
            <a:schemeClr val="bg1">
              <a:alpha val="30000"/>
            </a:schemeClr>
          </a:solidFill>
          <a:ln>
            <a:solidFill>
              <a:schemeClr val="bg2">
                <a:lumMod val="25000"/>
              </a:schemeClr>
            </a:solidFill>
          </a:ln>
        </p:spPr>
        <p:txBody>
          <a:bodyPr>
            <a:prstTxWarp prst="textNoShape">
              <a:avLst/>
            </a:prstTxWarp>
            <a:spAutoFit/>
          </a:bodyPr>
          <a:lstStyle/>
          <a:p>
            <a:pPr eaLnBrk="0" hangingPunct="0"/>
            <a:r>
              <a:rPr lang="en-US" sz="2400">
                <a:ea typeface="Times New Roman" pitchFamily="-107" charset="0"/>
                <a:cs typeface="Times New Roman" pitchFamily="-107" charset="0"/>
              </a:rPr>
              <a:t>A resident said, “Food on the table is my priority”.</a:t>
            </a:r>
            <a:endParaRPr lang="en-US" sz="2400"/>
          </a:p>
        </p:txBody>
      </p:sp>
      <p:sp>
        <p:nvSpPr>
          <p:cNvPr id="31" name="TextBox 30"/>
          <p:cNvSpPr txBox="1"/>
          <p:nvPr/>
        </p:nvSpPr>
        <p:spPr>
          <a:xfrm>
            <a:off x="10515600" y="4211638"/>
            <a:ext cx="3048000" cy="1569660"/>
          </a:xfrm>
          <a:prstGeom prst="rect">
            <a:avLst/>
          </a:prstGeom>
          <a:solidFill>
            <a:schemeClr val="bg1">
              <a:alpha val="30000"/>
            </a:schemeClr>
          </a:solidFill>
          <a:ln>
            <a:solidFill>
              <a:schemeClr val="bg2">
                <a:lumMod val="25000"/>
              </a:schemeClr>
            </a:solidFill>
          </a:ln>
        </p:spPr>
        <p:txBody>
          <a:bodyPr wrap="square">
            <a:spAutoFit/>
          </a:bodyPr>
          <a:lstStyle/>
          <a:p>
            <a:pPr defTabSz="4483100" eaLnBrk="0" hangingPunct="0">
              <a:defRPr/>
            </a:pPr>
            <a:r>
              <a:rPr lang="en-US" sz="2400" dirty="0"/>
              <a:t>85% of households in Red Sucker Lake consume country food.</a:t>
            </a:r>
          </a:p>
        </p:txBody>
      </p:sp>
      <p:sp>
        <p:nvSpPr>
          <p:cNvPr id="35" name="TextBox 34"/>
          <p:cNvSpPr txBox="1"/>
          <p:nvPr/>
        </p:nvSpPr>
        <p:spPr>
          <a:xfrm>
            <a:off x="6019800" y="6345238"/>
            <a:ext cx="3429000" cy="1570037"/>
          </a:xfrm>
          <a:prstGeom prst="rect">
            <a:avLst/>
          </a:prstGeom>
          <a:solidFill>
            <a:schemeClr val="bg1">
              <a:alpha val="30000"/>
            </a:schemeClr>
          </a:solidFill>
          <a:ln>
            <a:solidFill>
              <a:schemeClr val="bg2">
                <a:lumMod val="25000"/>
              </a:schemeClr>
            </a:solidFill>
          </a:ln>
        </p:spPr>
        <p:txBody>
          <a:bodyPr>
            <a:prstTxWarp prst="textNoShape">
              <a:avLst/>
            </a:prstTxWarp>
            <a:spAutoFit/>
          </a:bodyPr>
          <a:lstStyle/>
          <a:p>
            <a:r>
              <a:rPr lang="en-US" sz="2400" dirty="0" smtClean="0"/>
              <a:t>Potatoes </a:t>
            </a:r>
            <a:r>
              <a:rPr lang="en-US" sz="2400" dirty="0"/>
              <a:t>and carrots are popular crops in Red Sucker Lake.</a:t>
            </a:r>
          </a:p>
          <a:p>
            <a:endParaRPr lang="en-US" sz="2400" dirty="0"/>
          </a:p>
        </p:txBody>
      </p:sp>
      <p:sp>
        <p:nvSpPr>
          <p:cNvPr id="37" name="TextBox 36"/>
          <p:cNvSpPr txBox="1"/>
          <p:nvPr/>
        </p:nvSpPr>
        <p:spPr>
          <a:xfrm>
            <a:off x="31699200" y="5888038"/>
            <a:ext cx="4495800" cy="2308225"/>
          </a:xfrm>
          <a:prstGeom prst="rect">
            <a:avLst/>
          </a:prstGeom>
          <a:solidFill>
            <a:schemeClr val="bg1">
              <a:alpha val="30000"/>
            </a:schemeClr>
          </a:solidFill>
          <a:ln>
            <a:solidFill>
              <a:schemeClr val="bg2">
                <a:lumMod val="25000"/>
              </a:schemeClr>
            </a:solidFill>
          </a:ln>
        </p:spPr>
        <p:txBody>
          <a:bodyPr>
            <a:prstTxWarp prst="textNoShape">
              <a:avLst/>
            </a:prstTxWarp>
            <a:spAutoFit/>
          </a:bodyPr>
          <a:lstStyle/>
          <a:p>
            <a:r>
              <a:rPr lang="en-US" sz="2400" dirty="0"/>
              <a:t>A Red Sucker Lake resident said, “The price is lowered when the expiry date is past.  We have to buy [the food] no matter what, [that is all there is]”.</a:t>
            </a:r>
          </a:p>
        </p:txBody>
      </p:sp>
      <p:sp>
        <p:nvSpPr>
          <p:cNvPr id="5139" name="Rectangle 31"/>
          <p:cNvSpPr>
            <a:spLocks noChangeArrowheads="1"/>
          </p:cNvSpPr>
          <p:nvPr/>
        </p:nvSpPr>
        <p:spPr bwMode="auto">
          <a:xfrm>
            <a:off x="21356638" y="15679738"/>
            <a:ext cx="185737" cy="1447800"/>
          </a:xfrm>
          <a:prstGeom prst="rect">
            <a:avLst/>
          </a:prstGeom>
          <a:noFill/>
          <a:ln w="9525">
            <a:noFill/>
            <a:miter lim="800000"/>
            <a:headEnd/>
            <a:tailEnd/>
          </a:ln>
        </p:spPr>
        <p:txBody>
          <a:bodyPr wrap="none">
            <a:prstTxWarp prst="textNoShape">
              <a:avLst/>
            </a:prstTxWarp>
            <a:spAutoFit/>
          </a:bodyPr>
          <a:lstStyle/>
          <a:p>
            <a:endParaRPr lang="en-US"/>
          </a:p>
        </p:txBody>
      </p:sp>
      <p:sp>
        <p:nvSpPr>
          <p:cNvPr id="5141" name="AutoShape 34"/>
          <p:cNvSpPr>
            <a:spLocks noChangeArrowheads="1"/>
          </p:cNvSpPr>
          <p:nvPr/>
        </p:nvSpPr>
        <p:spPr bwMode="auto">
          <a:xfrm>
            <a:off x="26517600" y="25091232"/>
            <a:ext cx="3200400" cy="1600200"/>
          </a:xfrm>
          <a:prstGeom prst="wedgeRectCallout">
            <a:avLst>
              <a:gd name="adj1" fmla="val -104043"/>
              <a:gd name="adj2" fmla="val 44892"/>
            </a:avLst>
          </a:prstGeom>
          <a:solidFill>
            <a:srgbClr val="FFFFFF"/>
          </a:solidFill>
          <a:ln w="9525">
            <a:solidFill>
              <a:schemeClr val="tx1"/>
            </a:solidFill>
            <a:miter lim="800000"/>
            <a:headEnd/>
            <a:tailEnd/>
          </a:ln>
        </p:spPr>
        <p:txBody>
          <a:bodyPr>
            <a:prstTxWarp prst="textNoShape">
              <a:avLst/>
            </a:prstTxWarp>
          </a:bodyPr>
          <a:lstStyle/>
          <a:p>
            <a:pPr defTabSz="912813">
              <a:spcAft>
                <a:spcPts val="1200"/>
              </a:spcAft>
            </a:pPr>
            <a:r>
              <a:rPr lang="en-US" sz="2400" dirty="0" smtClean="0"/>
              <a:t>71% </a:t>
            </a:r>
            <a:r>
              <a:rPr lang="en-US" sz="2400" dirty="0"/>
              <a:t>sometimes and </a:t>
            </a:r>
            <a:r>
              <a:rPr lang="en-US" sz="2400" dirty="0" smtClean="0"/>
              <a:t>15% </a:t>
            </a:r>
            <a:r>
              <a:rPr lang="en-US" sz="2400" dirty="0"/>
              <a:t>often ran out of food and/or money (total:</a:t>
            </a:r>
            <a:r>
              <a:rPr lang="en-US" sz="2400" dirty="0" smtClean="0"/>
              <a:t> 86%</a:t>
            </a:r>
            <a:r>
              <a:rPr lang="en-US" sz="2400" dirty="0"/>
              <a:t>)</a:t>
            </a:r>
            <a:r>
              <a:rPr lang="en-US" sz="2400" dirty="0" smtClean="0"/>
              <a:t>.</a:t>
            </a:r>
            <a:endParaRPr lang="en-US" sz="2400" dirty="0"/>
          </a:p>
        </p:txBody>
      </p:sp>
      <p:sp>
        <p:nvSpPr>
          <p:cNvPr id="5143" name="AutoShape 35"/>
          <p:cNvSpPr>
            <a:spLocks noChangeArrowheads="1"/>
          </p:cNvSpPr>
          <p:nvPr/>
        </p:nvSpPr>
        <p:spPr bwMode="auto">
          <a:xfrm>
            <a:off x="26517600" y="16861631"/>
            <a:ext cx="3200400" cy="1600200"/>
          </a:xfrm>
          <a:prstGeom prst="wedgeRectCallout">
            <a:avLst>
              <a:gd name="adj1" fmla="val -97873"/>
              <a:gd name="adj2" fmla="val 38865"/>
            </a:avLst>
          </a:prstGeom>
          <a:solidFill>
            <a:srgbClr val="FFFFFF"/>
          </a:solidFill>
          <a:ln w="9525">
            <a:solidFill>
              <a:schemeClr val="tx1"/>
            </a:solidFill>
            <a:miter lim="800000"/>
            <a:headEnd/>
            <a:tailEnd/>
          </a:ln>
        </p:spPr>
        <p:txBody>
          <a:bodyPr>
            <a:prstTxWarp prst="textNoShape">
              <a:avLst/>
            </a:prstTxWarp>
          </a:bodyPr>
          <a:lstStyle/>
          <a:p>
            <a:pPr defTabSz="912813"/>
            <a:r>
              <a:rPr lang="en-US" sz="2400" dirty="0" smtClean="0"/>
              <a:t>71% </a:t>
            </a:r>
            <a:r>
              <a:rPr lang="en-US" sz="2400" dirty="0"/>
              <a:t>sometimes and</a:t>
            </a:r>
            <a:r>
              <a:rPr lang="en-US" sz="2400" dirty="0" smtClean="0"/>
              <a:t> 11% </a:t>
            </a:r>
            <a:r>
              <a:rPr lang="en-US" sz="2400" dirty="0"/>
              <a:t>often </a:t>
            </a:r>
            <a:r>
              <a:rPr lang="en-US" sz="2400" dirty="0" smtClean="0"/>
              <a:t>couldn’t </a:t>
            </a:r>
            <a:r>
              <a:rPr lang="en-US" sz="2400" dirty="0"/>
              <a:t>afford healthy </a:t>
            </a:r>
            <a:r>
              <a:rPr lang="en-US" sz="2400" dirty="0" smtClean="0"/>
              <a:t>food </a:t>
            </a:r>
            <a:r>
              <a:rPr lang="en-US" sz="2400" dirty="0"/>
              <a:t>for children (total:</a:t>
            </a:r>
            <a:r>
              <a:rPr lang="en-US" sz="2400" dirty="0" smtClean="0"/>
              <a:t> 82%</a:t>
            </a:r>
            <a:r>
              <a:rPr lang="en-US" sz="2400" dirty="0"/>
              <a:t>)</a:t>
            </a:r>
            <a:r>
              <a:rPr lang="en-US" sz="2400" dirty="0" smtClean="0"/>
              <a:t>.</a:t>
            </a:r>
            <a:endParaRPr lang="en-US" sz="2400" dirty="0"/>
          </a:p>
        </p:txBody>
      </p:sp>
      <p:sp>
        <p:nvSpPr>
          <p:cNvPr id="5145" name="AutoShape 36"/>
          <p:cNvSpPr>
            <a:spLocks noChangeArrowheads="1"/>
          </p:cNvSpPr>
          <p:nvPr/>
        </p:nvSpPr>
        <p:spPr bwMode="auto">
          <a:xfrm>
            <a:off x="26517600" y="9164638"/>
            <a:ext cx="3200400" cy="2286000"/>
          </a:xfrm>
          <a:prstGeom prst="wedgeRectCallout">
            <a:avLst>
              <a:gd name="adj1" fmla="val -102818"/>
              <a:gd name="adj2" fmla="val 42713"/>
            </a:avLst>
          </a:prstGeom>
          <a:solidFill>
            <a:srgbClr val="FFFFFF"/>
          </a:solidFill>
          <a:ln w="9525">
            <a:solidFill>
              <a:schemeClr val="tx1"/>
            </a:solidFill>
            <a:miter lim="800000"/>
            <a:headEnd/>
            <a:tailEnd/>
          </a:ln>
        </p:spPr>
        <p:txBody>
          <a:bodyPr>
            <a:prstTxWarp prst="textNoShape">
              <a:avLst/>
            </a:prstTxWarp>
          </a:bodyPr>
          <a:lstStyle/>
          <a:p>
            <a:pPr defTabSz="912813">
              <a:spcAft>
                <a:spcPts val="1200"/>
              </a:spcAft>
            </a:pPr>
            <a:r>
              <a:rPr lang="en-US" sz="2400" dirty="0" smtClean="0"/>
              <a:t>62% </a:t>
            </a:r>
            <a:r>
              <a:rPr lang="en-US" sz="2400" dirty="0"/>
              <a:t>of children’s meals were smaller than they wanted.</a:t>
            </a:r>
            <a:r>
              <a:rPr lang="en-US" sz="2400" dirty="0" smtClean="0"/>
              <a:t/>
            </a:r>
            <a:br>
              <a:rPr lang="en-US" sz="2400" dirty="0" smtClean="0"/>
            </a:br>
            <a:r>
              <a:rPr lang="en-US" sz="2400" dirty="0" smtClean="0"/>
              <a:t>52% </a:t>
            </a:r>
            <a:r>
              <a:rPr lang="en-US" sz="2400" dirty="0"/>
              <a:t>did not eat for a whole day.</a:t>
            </a:r>
            <a:r>
              <a:rPr lang="en-US" sz="2400" dirty="0" smtClean="0"/>
              <a:t/>
            </a:r>
            <a:br>
              <a:rPr lang="en-US" sz="2400" dirty="0" smtClean="0"/>
            </a:br>
            <a:r>
              <a:rPr lang="en-US" sz="2400" dirty="0" smtClean="0"/>
              <a:t>43% </a:t>
            </a:r>
            <a:r>
              <a:rPr lang="en-US" sz="2400" dirty="0"/>
              <a:t>were hungry.</a:t>
            </a:r>
          </a:p>
        </p:txBody>
      </p:sp>
      <p:sp>
        <p:nvSpPr>
          <p:cNvPr id="42" name="TextBox 41"/>
          <p:cNvSpPr txBox="1"/>
          <p:nvPr/>
        </p:nvSpPr>
        <p:spPr>
          <a:xfrm>
            <a:off x="39547800" y="5202238"/>
            <a:ext cx="4495800" cy="1570037"/>
          </a:xfrm>
          <a:prstGeom prst="rect">
            <a:avLst/>
          </a:prstGeom>
          <a:solidFill>
            <a:schemeClr val="bg1">
              <a:alpha val="30000"/>
            </a:schemeClr>
          </a:solidFill>
          <a:ln>
            <a:solidFill>
              <a:schemeClr val="bg2">
                <a:lumMod val="25000"/>
              </a:schemeClr>
            </a:solidFill>
          </a:ln>
        </p:spPr>
        <p:txBody>
          <a:bodyPr>
            <a:prstTxWarp prst="textNoShape">
              <a:avLst/>
            </a:prstTxWarp>
            <a:spAutoFit/>
          </a:bodyPr>
          <a:lstStyle/>
          <a:p>
            <a:pPr eaLnBrk="0" hangingPunct="0"/>
            <a:r>
              <a:rPr lang="en-US" sz="2400">
                <a:ea typeface="Times New Roman" pitchFamily="-107" charset="0"/>
                <a:cs typeface="Times New Roman" pitchFamily="-107" charset="0"/>
              </a:rPr>
              <a:t>Another resident said, “People with diabetes have a hard time eating right because [food] costs too much”.</a:t>
            </a:r>
            <a:endParaRPr lang="en-US" sz="2400"/>
          </a:p>
        </p:txBody>
      </p:sp>
      <p:pic>
        <p:nvPicPr>
          <p:cNvPr id="5149" name="Picture 40"/>
          <p:cNvPicPr>
            <a:picLocks noChangeAspect="1"/>
          </p:cNvPicPr>
          <p:nvPr/>
        </p:nvPicPr>
        <p:blipFill>
          <a:blip r:embed="rId9"/>
          <a:srcRect/>
          <a:stretch>
            <a:fillRect/>
          </a:stretch>
        </p:blipFill>
        <p:spPr bwMode="auto">
          <a:xfrm>
            <a:off x="1981200" y="908050"/>
            <a:ext cx="4953000" cy="3303588"/>
          </a:xfrm>
          <a:prstGeom prst="rect">
            <a:avLst/>
          </a:prstGeom>
          <a:noFill/>
          <a:ln w="9525">
            <a:noFill/>
            <a:miter lim="800000"/>
            <a:headEnd/>
            <a:tailEnd/>
          </a:ln>
        </p:spPr>
      </p:pic>
      <p:pic>
        <p:nvPicPr>
          <p:cNvPr id="5150" name="Picture 48"/>
          <p:cNvPicPr>
            <a:picLocks noChangeAspect="1"/>
          </p:cNvPicPr>
          <p:nvPr/>
        </p:nvPicPr>
        <p:blipFill>
          <a:blip r:embed="rId10"/>
          <a:srcRect/>
          <a:stretch>
            <a:fillRect/>
          </a:stretch>
        </p:blipFill>
        <p:spPr bwMode="auto">
          <a:xfrm>
            <a:off x="5791200" y="3144838"/>
            <a:ext cx="4572000" cy="3051175"/>
          </a:xfrm>
          <a:prstGeom prst="rect">
            <a:avLst/>
          </a:prstGeom>
          <a:noFill/>
          <a:ln w="9525">
            <a:noFill/>
            <a:miter lim="800000"/>
            <a:headEnd/>
            <a:tailEnd/>
          </a:ln>
        </p:spPr>
      </p:pic>
      <p:pic>
        <p:nvPicPr>
          <p:cNvPr id="5151" name="Picture 45"/>
          <p:cNvPicPr>
            <a:picLocks noChangeAspect="1"/>
          </p:cNvPicPr>
          <p:nvPr/>
        </p:nvPicPr>
        <p:blipFill>
          <a:blip r:embed="rId11"/>
          <a:srcRect/>
          <a:stretch>
            <a:fillRect/>
          </a:stretch>
        </p:blipFill>
        <p:spPr bwMode="auto">
          <a:xfrm>
            <a:off x="7086600" y="935038"/>
            <a:ext cx="4724400" cy="3157537"/>
          </a:xfrm>
          <a:prstGeom prst="rect">
            <a:avLst/>
          </a:prstGeom>
          <a:noFill/>
          <a:ln w="9525">
            <a:noFill/>
            <a:miter lim="800000"/>
            <a:headEnd/>
            <a:tailEnd/>
          </a:ln>
        </p:spPr>
      </p:pic>
      <p:pic>
        <p:nvPicPr>
          <p:cNvPr id="5152" name="Picture 50"/>
          <p:cNvPicPr>
            <a:picLocks noChangeAspect="1"/>
          </p:cNvPicPr>
          <p:nvPr/>
        </p:nvPicPr>
        <p:blipFill>
          <a:blip r:embed="rId12"/>
          <a:srcRect/>
          <a:stretch>
            <a:fillRect/>
          </a:stretch>
        </p:blipFill>
        <p:spPr bwMode="auto">
          <a:xfrm>
            <a:off x="1905000" y="4364038"/>
            <a:ext cx="3992563" cy="2667000"/>
          </a:xfrm>
          <a:prstGeom prst="rect">
            <a:avLst/>
          </a:prstGeom>
          <a:noFill/>
          <a:ln w="9525">
            <a:noFill/>
            <a:miter lim="800000"/>
            <a:headEnd/>
            <a:tailEnd/>
          </a:ln>
        </p:spPr>
      </p:pic>
      <p:pic>
        <p:nvPicPr>
          <p:cNvPr id="5153" name="Picture 42"/>
          <p:cNvPicPr>
            <a:picLocks noChangeAspect="1"/>
          </p:cNvPicPr>
          <p:nvPr/>
        </p:nvPicPr>
        <p:blipFill>
          <a:blip r:embed="rId13"/>
          <a:srcRect/>
          <a:stretch>
            <a:fillRect/>
          </a:stretch>
        </p:blipFill>
        <p:spPr bwMode="auto">
          <a:xfrm>
            <a:off x="38176200" y="1316038"/>
            <a:ext cx="4140200" cy="2768600"/>
          </a:xfrm>
          <a:prstGeom prst="rect">
            <a:avLst/>
          </a:prstGeom>
          <a:noFill/>
          <a:ln w="9525">
            <a:noFill/>
            <a:miter lim="800000"/>
            <a:headEnd/>
            <a:tailEnd/>
          </a:ln>
        </p:spPr>
      </p:pic>
      <p:pic>
        <p:nvPicPr>
          <p:cNvPr id="5154" name="Picture 44"/>
          <p:cNvPicPr>
            <a:picLocks noChangeAspect="1"/>
          </p:cNvPicPr>
          <p:nvPr/>
        </p:nvPicPr>
        <p:blipFill>
          <a:blip r:embed="rId14"/>
          <a:srcRect/>
          <a:stretch>
            <a:fillRect/>
          </a:stretch>
        </p:blipFill>
        <p:spPr bwMode="auto">
          <a:xfrm>
            <a:off x="36347400" y="6040438"/>
            <a:ext cx="2857500" cy="2146300"/>
          </a:xfrm>
          <a:prstGeom prst="rect">
            <a:avLst/>
          </a:prstGeom>
          <a:noFill/>
          <a:ln w="9525">
            <a:noFill/>
            <a:miter lim="800000"/>
            <a:headEnd/>
            <a:tailEnd/>
          </a:ln>
        </p:spPr>
      </p:pic>
      <p:pic>
        <p:nvPicPr>
          <p:cNvPr id="5155" name="Picture 43"/>
          <p:cNvPicPr>
            <a:picLocks noChangeAspect="1"/>
          </p:cNvPicPr>
          <p:nvPr/>
        </p:nvPicPr>
        <p:blipFill>
          <a:blip r:embed="rId15"/>
          <a:srcRect/>
          <a:stretch>
            <a:fillRect/>
          </a:stretch>
        </p:blipFill>
        <p:spPr bwMode="auto">
          <a:xfrm>
            <a:off x="36652200" y="4059238"/>
            <a:ext cx="2768600" cy="2082800"/>
          </a:xfrm>
          <a:prstGeom prst="rect">
            <a:avLst/>
          </a:prstGeom>
          <a:noFill/>
          <a:ln w="9525">
            <a:noFill/>
            <a:miter lim="800000"/>
            <a:headEnd/>
            <a:tailEnd/>
          </a:ln>
        </p:spPr>
      </p:pic>
      <p:pic>
        <p:nvPicPr>
          <p:cNvPr id="5156" name="Picture 40"/>
          <p:cNvPicPr>
            <a:picLocks noChangeAspect="1"/>
          </p:cNvPicPr>
          <p:nvPr/>
        </p:nvPicPr>
        <p:blipFill>
          <a:blip r:embed="rId16"/>
          <a:srcRect/>
          <a:stretch>
            <a:fillRect/>
          </a:stretch>
        </p:blipFill>
        <p:spPr bwMode="auto">
          <a:xfrm>
            <a:off x="33756600" y="1316038"/>
            <a:ext cx="4292600" cy="2870200"/>
          </a:xfrm>
          <a:prstGeom prst="rect">
            <a:avLst/>
          </a:prstGeom>
          <a:noFill/>
          <a:ln w="9525">
            <a:noFill/>
            <a:miter lim="800000"/>
            <a:headEnd/>
            <a:tailEnd/>
          </a:ln>
        </p:spPr>
      </p:pic>
      <p:pic>
        <p:nvPicPr>
          <p:cNvPr id="5157" name="Picture 37"/>
          <p:cNvPicPr>
            <a:picLocks noChangeAspect="1"/>
          </p:cNvPicPr>
          <p:nvPr/>
        </p:nvPicPr>
        <p:blipFill>
          <a:blip r:embed="rId17"/>
          <a:srcRect/>
          <a:stretch>
            <a:fillRect/>
          </a:stretch>
        </p:blipFill>
        <p:spPr bwMode="auto">
          <a:xfrm>
            <a:off x="609600" y="24557037"/>
            <a:ext cx="15697200" cy="723979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Flow</Template>
  <TotalTime>3570</TotalTime>
  <Words>1588</Words>
  <Application>Microsoft Macintosh PowerPoint</Application>
  <PresentationFormat>Custom</PresentationFormat>
  <Paragraphs>69</Paragraphs>
  <Slides>1</Slides>
  <Notes>1</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Flow</vt:lpstr>
      <vt:lpstr>Slide 1</vt:lpstr>
    </vt:vector>
  </TitlesOfParts>
  <Manager/>
  <Company>Self</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Asfia Gulrukh Kamal</dc:creator>
  <cp:keywords/>
  <dc:description/>
  <cp:lastModifiedBy>Shirley Thompson</cp:lastModifiedBy>
  <cp:revision>274</cp:revision>
  <cp:lastPrinted>2009-07-17T00:09:31Z</cp:lastPrinted>
  <dcterms:created xsi:type="dcterms:W3CDTF">2010-01-15T01:00:14Z</dcterms:created>
  <dcterms:modified xsi:type="dcterms:W3CDTF">2010-01-15T01:39:34Z</dcterms:modified>
  <cp:category/>
</cp:coreProperties>
</file>