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theme/themeOverride1.xml" ContentType="application/vnd.openxmlformats-officedocument.themeOverride+xml"/>
  <Override PartName="/ppt/slideMasters/slideMaster1.xml" ContentType="application/vnd.openxmlformats-officedocument.presentationml.slideMaster+xml"/>
  <Default Extension="wmf" ContentType="image/x-wmf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5720000" cy="32808863"/>
  <p:notesSz cx="6858000" cy="9144000"/>
  <p:defaultTextStyle>
    <a:defPPr>
      <a:defRPr lang="en-US"/>
    </a:defPPr>
    <a:lvl1pPr algn="l" defTabSz="4481513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2239963" indent="-1782763" algn="l" defTabSz="4481513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2pPr>
    <a:lvl3pPr marL="4481513" indent="-3567113" algn="l" defTabSz="4481513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3pPr>
    <a:lvl4pPr marL="6726238" indent="-5354638" algn="l" defTabSz="4481513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4pPr>
    <a:lvl5pPr marL="8967788" indent="-7138988" algn="l" defTabSz="4481513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5pPr>
    <a:lvl6pPr marL="2286000" algn="l" defTabSz="457200" rtl="0" eaLnBrk="1" latinLnBrk="0" hangingPunct="1">
      <a:defRPr sz="88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6pPr>
    <a:lvl7pPr marL="2743200" algn="l" defTabSz="457200" rtl="0" eaLnBrk="1" latinLnBrk="0" hangingPunct="1">
      <a:defRPr sz="88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7pPr>
    <a:lvl8pPr marL="3200400" algn="l" defTabSz="457200" rtl="0" eaLnBrk="1" latinLnBrk="0" hangingPunct="1">
      <a:defRPr sz="88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8pPr>
    <a:lvl9pPr marL="3657600" algn="l" defTabSz="457200" rtl="0" eaLnBrk="1" latinLnBrk="0" hangingPunct="1">
      <a:defRPr sz="88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FFF88E"/>
    <a:srgbClr val="FFFFCC"/>
    <a:srgbClr val="CCCCFF"/>
    <a:srgbClr val="FFCCFF"/>
    <a:srgbClr val="FF3300"/>
    <a:srgbClr val="CCFFFF"/>
    <a:srgbClr val="FFDBFF"/>
    <a:srgbClr val="00CC99"/>
    <a:srgbClr val="F9A2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9438" autoAdjust="0"/>
  </p:normalViewPr>
  <p:slideViewPr>
    <p:cSldViewPr>
      <p:cViewPr>
        <p:scale>
          <a:sx n="50" d="100"/>
          <a:sy n="50" d="100"/>
        </p:scale>
        <p:origin x="-104" y="6344"/>
      </p:cViewPr>
      <p:guideLst>
        <p:guide orient="horz" pos="10333"/>
        <p:guide pos="14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6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483100">
              <a:defRPr sz="1200">
                <a:latin typeface="Calibri" pitchFamily="-107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</a:defRPr>
            </a:lvl1pPr>
          </a:lstStyle>
          <a:p>
            <a:fld id="{7E2526DF-D36E-7343-B11C-F6A7BDCEF379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483100">
              <a:defRPr sz="1200">
                <a:latin typeface="Calibri" pitchFamily="-107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</a:defRPr>
            </a:lvl1pPr>
          </a:lstStyle>
          <a:p>
            <a:fld id="{34D674EF-1C10-1B4C-A1C0-4DA045E5AE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48310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5E2463-D82F-0C4A-B342-03AB2100A10A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9813" y="685800"/>
            <a:ext cx="477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48310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A9A2D3-EE7E-4246-A3B0-2CECE368F7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7B3121-9371-C34B-B455-A945A07D4FF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667000" y="6561773"/>
            <a:ext cx="39258240" cy="8749030"/>
          </a:xfrm>
          <a:ln>
            <a:noFill/>
          </a:ln>
        </p:spPr>
        <p:txBody>
          <a:bodyPr tIns="0" rIns="89747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75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667000" y="15445406"/>
            <a:ext cx="39273480" cy="8384487"/>
          </a:xfrm>
        </p:spPr>
        <p:txBody>
          <a:bodyPr lIns="0" rIns="89747"/>
          <a:lstStyle>
            <a:lvl1pPr marL="0" marR="224366" indent="0" algn="r">
              <a:buNone/>
              <a:defRPr>
                <a:solidFill>
                  <a:schemeClr val="tx1"/>
                </a:solidFill>
              </a:defRPr>
            </a:lvl1pPr>
            <a:lvl2pPr marL="2243663" indent="0" algn="ctr">
              <a:buNone/>
            </a:lvl2pPr>
            <a:lvl3pPr marL="4487327" indent="0" algn="ctr">
              <a:buNone/>
            </a:lvl3pPr>
            <a:lvl4pPr marL="6730990" indent="0" algn="ctr">
              <a:buNone/>
            </a:lvl4pPr>
            <a:lvl5pPr marL="8974653" indent="0" algn="ctr">
              <a:buNone/>
            </a:lvl5pPr>
            <a:lvl6pPr marL="11218316" indent="0" algn="ctr">
              <a:buNone/>
            </a:lvl6pPr>
            <a:lvl7pPr marL="13461980" indent="0" algn="ctr">
              <a:buNone/>
            </a:lvl7pPr>
            <a:lvl8pPr marL="15705643" indent="0" algn="ctr">
              <a:buNone/>
            </a:lvl8pPr>
            <a:lvl9pPr marL="17949306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668B431-F275-BD4D-8889-29AAB40AB416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8276421-8660-5947-B3F3-20DC2D741789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FDC30-74FE-4748-9751-43F85B1B4564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ABCB3-4353-DD44-AE7F-233DB90A9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0" y="4374522"/>
            <a:ext cx="10287000" cy="249332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4374522"/>
            <a:ext cx="30099000" cy="249332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59AEF5-C33A-784C-9BDB-B28CEA4786A9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DE174-DE0B-8F40-8613-597A20034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C024B6-0610-5F4A-8F09-6FBD9242FF2A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A8FE3-BFAE-3C4B-BE81-C8AA2E69F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0" y="6299302"/>
            <a:ext cx="38862000" cy="6518027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75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1760" y="12939188"/>
            <a:ext cx="38862000" cy="7222504"/>
          </a:xfrm>
        </p:spPr>
        <p:txBody>
          <a:bodyPr lIns="224366" rIns="224366"/>
          <a:lstStyle>
            <a:lvl1pPr marL="0" indent="0">
              <a:buNone/>
              <a:defRPr sz="10800">
                <a:solidFill>
                  <a:schemeClr val="tx1"/>
                </a:solidFill>
              </a:defRPr>
            </a:lvl1pPr>
            <a:lvl2pPr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F7EC2070-FA48-5F45-805C-7086C9F7D59F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C0024E3-DA63-5842-8C0B-5F0B12B977DA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368377"/>
            <a:ext cx="41148000" cy="54681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9185740"/>
            <a:ext cx="20193000" cy="21216398"/>
          </a:xfrm>
        </p:spPr>
        <p:txBody>
          <a:bodyPr/>
          <a:lstStyle>
            <a:lvl1pPr>
              <a:defRPr sz="12800"/>
            </a:lvl1pPr>
            <a:lvl2pPr>
              <a:defRPr sz="118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0" y="9185740"/>
            <a:ext cx="20193000" cy="21216398"/>
          </a:xfrm>
        </p:spPr>
        <p:txBody>
          <a:bodyPr/>
          <a:lstStyle>
            <a:lvl1pPr>
              <a:defRPr sz="12800"/>
            </a:lvl1pPr>
            <a:lvl2pPr>
              <a:defRPr sz="118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44328-5093-C346-B2C4-E78FB2AFD69E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C9895-29E6-294A-BE51-D8FF596AE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368377"/>
            <a:ext cx="41148000" cy="546814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8875558"/>
            <a:ext cx="20200940" cy="3154358"/>
          </a:xfrm>
        </p:spPr>
        <p:txBody>
          <a:bodyPr lIns="224366" tIns="0" rIns="224366" bIns="0" anchor="ctr">
            <a:noAutofit/>
          </a:bodyPr>
          <a:lstStyle>
            <a:lvl1pPr marL="0" indent="0">
              <a:buNone/>
              <a:defRPr sz="1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800" b="1"/>
            </a:lvl2pPr>
            <a:lvl3pPr>
              <a:buNone/>
              <a:defRPr sz="8800" b="1"/>
            </a:lvl3pPr>
            <a:lvl4pPr>
              <a:buNone/>
              <a:defRPr sz="7900" b="1"/>
            </a:lvl4pPr>
            <a:lvl5pPr>
              <a:buNone/>
              <a:defRPr sz="79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3225128" y="8897132"/>
            <a:ext cx="20208875" cy="3132787"/>
          </a:xfrm>
        </p:spPr>
        <p:txBody>
          <a:bodyPr lIns="224366" tIns="0" rIns="224366" bIns="0" anchor="ctr"/>
          <a:lstStyle>
            <a:lvl1pPr marL="0" indent="0">
              <a:buNone/>
              <a:defRPr sz="1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800" b="1"/>
            </a:lvl2pPr>
            <a:lvl3pPr>
              <a:buNone/>
              <a:defRPr sz="8800" b="1"/>
            </a:lvl3pPr>
            <a:lvl4pPr>
              <a:buNone/>
              <a:defRPr sz="7900" b="1"/>
            </a:lvl4pPr>
            <a:lvl5pPr>
              <a:buNone/>
              <a:defRPr sz="79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86000" y="12029916"/>
            <a:ext cx="20200940" cy="18398032"/>
          </a:xfrm>
        </p:spPr>
        <p:txBody>
          <a:bodyPr tIns="0"/>
          <a:lstStyle>
            <a:lvl1pPr>
              <a:defRPr sz="10800"/>
            </a:lvl1pPr>
            <a:lvl2pPr>
              <a:defRPr sz="98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28" y="12029916"/>
            <a:ext cx="20208875" cy="18398032"/>
          </a:xfrm>
        </p:spPr>
        <p:txBody>
          <a:bodyPr tIns="0"/>
          <a:lstStyle>
            <a:lvl1pPr>
              <a:defRPr sz="10800"/>
            </a:lvl1pPr>
            <a:lvl2pPr>
              <a:defRPr sz="98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E3D4F4-43F8-1849-9DF1-880A8D9D988B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93837-3D4A-564D-B615-C51EBB882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368377"/>
            <a:ext cx="41529000" cy="5468144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4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FCB88-DE62-EE4A-BEC8-42482A2115F4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A2DBF-A2F8-FB4D-BA41-E0C5CE2A33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73CDAF-7F15-FC47-9498-A96DF56A038D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DA9FA-B82F-C849-9644-FE583B02BB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460674"/>
            <a:ext cx="13716000" cy="555928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12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0" y="8019944"/>
            <a:ext cx="13716000" cy="21872575"/>
          </a:xfrm>
        </p:spPr>
        <p:txBody>
          <a:bodyPr lIns="89747" rIns="89747"/>
          <a:lstStyle>
            <a:lvl1pPr marL="0" indent="0" algn="l">
              <a:buNone/>
              <a:defRPr sz="6900"/>
            </a:lvl1pPr>
            <a:lvl2pPr indent="0" algn="l">
              <a:buNone/>
              <a:defRPr sz="5900"/>
            </a:lvl2pPr>
            <a:lvl3pPr indent="0" algn="l">
              <a:buNone/>
              <a:defRPr sz="4900"/>
            </a:lvl3pPr>
            <a:lvl4pPr indent="0" algn="l">
              <a:buNone/>
              <a:defRPr sz="4400"/>
            </a:lvl4pPr>
            <a:lvl5pPr indent="0" algn="l">
              <a:buNone/>
              <a:defRPr sz="4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875250" y="8019944"/>
            <a:ext cx="25558750" cy="21872575"/>
          </a:xfrm>
        </p:spPr>
        <p:txBody>
          <a:bodyPr tIns="0"/>
          <a:lstStyle>
            <a:lvl1pPr>
              <a:defRPr sz="13700"/>
            </a:lvl1pPr>
            <a:lvl2pPr>
              <a:defRPr sz="12800"/>
            </a:lvl2pPr>
            <a:lvl3pPr>
              <a:defRPr sz="11800"/>
            </a:lvl3pPr>
            <a:lvl4pPr>
              <a:defRPr sz="9800"/>
            </a:lvl4pPr>
            <a:lvl5pPr>
              <a:defRPr sz="8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6275D6-B13C-F640-8CE1-C529DE278A69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595D4-BEEB-7844-9A40-430EB1AF4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 noChangeArrowheads="1"/>
          </p:cNvSpPr>
          <p:nvPr/>
        </p:nvSpPr>
        <p:spPr bwMode="auto">
          <a:xfrm rot="420000" flipV="1">
            <a:off x="15828963" y="5300663"/>
            <a:ext cx="26289000" cy="19685000"/>
          </a:xfrm>
          <a:custGeom>
            <a:avLst/>
            <a:gdLst>
              <a:gd name="T0" fmla="*/ 26289000 w 26289000"/>
              <a:gd name="T1" fmla="*/ 9842500 h 19685000"/>
              <a:gd name="T2" fmla="*/ 13144500 w 26289000"/>
              <a:gd name="T3" fmla="*/ 19685000 h 19685000"/>
              <a:gd name="T4" fmla="*/ 0 w 26289000"/>
              <a:gd name="T5" fmla="*/ 9842500 h 19685000"/>
              <a:gd name="T6" fmla="*/ 13144500 w 26289000"/>
              <a:gd name="T7" fmla="*/ 0 h 196850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6289000"/>
              <a:gd name="T13" fmla="*/ 0 h 19685000"/>
              <a:gd name="T14" fmla="*/ 25930130 w 26289000"/>
              <a:gd name="T15" fmla="*/ 19685000 h 19685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89000" h="19685000">
                <a:moveTo>
                  <a:pt x="0" y="0"/>
                </a:moveTo>
                <a:lnTo>
                  <a:pt x="25571285" y="0"/>
                </a:lnTo>
                <a:lnTo>
                  <a:pt x="26289000" y="717715"/>
                </a:lnTo>
                <a:lnTo>
                  <a:pt x="26289000" y="19685000"/>
                </a:lnTo>
                <a:lnTo>
                  <a:pt x="0" y="19685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miter lim="800000"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lIns="448733" tIns="224366" rIns="448733" bIns="224366" anchor="ctr">
            <a:prstTxWarp prst="textNoShape">
              <a:avLst/>
            </a:prstTxWarp>
          </a:bodyPr>
          <a:lstStyle/>
          <a:p>
            <a:pPr algn="ctr" defTabSz="448310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40020875" y="25641300"/>
            <a:ext cx="776288" cy="742950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lIns="448733" tIns="224366" rIns="448733" bIns="224366" anchor="ctr">
            <a:prstTxWarp prst="textNoShape">
              <a:avLst/>
            </a:prstTxWarp>
          </a:bodyPr>
          <a:lstStyle/>
          <a:p>
            <a:pPr algn="ctr" defTabSz="448310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47625" y="27827288"/>
            <a:ext cx="45815250" cy="49815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8733" tIns="224366" rIns="448733" bIns="224366"/>
          <a:lstStyle/>
          <a:p>
            <a:pPr defTabSz="4483100"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21907500" y="29756100"/>
            <a:ext cx="23812500" cy="3052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8733" tIns="224366" rIns="448733" bIns="224366"/>
          <a:lstStyle/>
          <a:p>
            <a:pPr defTabSz="4483100"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5630784"/>
            <a:ext cx="11064240" cy="7571303"/>
          </a:xfrm>
        </p:spPr>
        <p:txBody>
          <a:bodyPr lIns="224366" rIns="224366" bIns="224366"/>
          <a:lstStyle>
            <a:lvl1pPr algn="l">
              <a:buNone/>
              <a:defRPr sz="98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0" y="13532986"/>
            <a:ext cx="11049000" cy="10425928"/>
          </a:xfrm>
        </p:spPr>
        <p:txBody>
          <a:bodyPr lIns="314113" rIns="224366"/>
          <a:lstStyle>
            <a:lvl1pPr marL="0" indent="0" algn="l">
              <a:spcBef>
                <a:spcPts val="1227"/>
              </a:spcBef>
              <a:buFontTx/>
              <a:buNone/>
              <a:defRPr sz="6400"/>
            </a:lvl1pPr>
            <a:lvl2pPr>
              <a:defRPr sz="59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17428965" y="5738523"/>
            <a:ext cx="23088600" cy="18810415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15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67526-DF60-E040-A51A-88C2AB36ADFD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386000" y="30408563"/>
            <a:ext cx="3048000" cy="1747837"/>
          </a:xfrm>
        </p:spPr>
        <p:txBody>
          <a:bodyPr/>
          <a:lstStyle>
            <a:lvl1pPr>
              <a:defRPr/>
            </a:lvl1pPr>
          </a:lstStyle>
          <a:p>
            <a:fld id="{5BB74621-B85B-B143-BCC7-95BD52FF4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47625" y="-34925"/>
            <a:ext cx="45815250" cy="49831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8733" tIns="224366" rIns="448733" bIns="224366"/>
          <a:lstStyle/>
          <a:p>
            <a:pPr defTabSz="4483100"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1907500" y="-34925"/>
            <a:ext cx="23812500" cy="30543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8733" tIns="224366" rIns="448733" bIns="224366"/>
          <a:lstStyle/>
          <a:p>
            <a:pPr defTabSz="4483100"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2286000" y="3368675"/>
            <a:ext cx="4114800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24366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2286000" y="9259888"/>
            <a:ext cx="41148000" cy="2099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48733" tIns="224366" rIns="448733" bIns="224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2286000" y="30408563"/>
            <a:ext cx="10668000" cy="174783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5900">
                <a:solidFill>
                  <a:srgbClr val="045C75"/>
                </a:solidFill>
              </a:defRPr>
            </a:lvl1pPr>
          </a:lstStyle>
          <a:p>
            <a:fld id="{8942DD18-76EE-5240-B56F-B33D01A755FC}" type="datetime1">
              <a:rPr lang="en-US"/>
              <a:pPr/>
              <a:t>1/18/10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3335000" y="30408563"/>
            <a:ext cx="16764000" cy="17478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4483100" eaLnBrk="1" latinLnBrk="0" hangingPunct="1">
              <a:defRPr kumimoji="0" sz="59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9624000" y="30408563"/>
            <a:ext cx="3810000" cy="174783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5900">
                <a:solidFill>
                  <a:srgbClr val="045C75"/>
                </a:solidFill>
              </a:defRPr>
            </a:lvl1pPr>
          </a:lstStyle>
          <a:p>
            <a:fld id="{0152B66E-0EE4-5941-AF08-0E9C00784AC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95250" y="968375"/>
            <a:ext cx="45902563" cy="310515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48310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48310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3" r:id="rId2"/>
    <p:sldLayoutId id="2147483722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3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5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500">
          <a:solidFill>
            <a:schemeClr val="tx2"/>
          </a:solidFill>
          <a:latin typeface="Calibri" pitchFamily="-107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500">
          <a:solidFill>
            <a:schemeClr val="tx2"/>
          </a:solidFill>
          <a:latin typeface="Calibri" pitchFamily="-107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500">
          <a:solidFill>
            <a:schemeClr val="tx2"/>
          </a:solidFill>
          <a:latin typeface="Calibri" pitchFamily="-107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500">
          <a:solidFill>
            <a:schemeClr val="tx2"/>
          </a:solidFill>
          <a:latin typeface="Calibri" pitchFamily="-107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500">
          <a:solidFill>
            <a:schemeClr val="tx2"/>
          </a:solidFill>
          <a:latin typeface="Calibri" pitchFamily="-107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500">
          <a:solidFill>
            <a:schemeClr val="tx2"/>
          </a:solidFill>
          <a:latin typeface="Calibri" pitchFamily="-107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500">
          <a:solidFill>
            <a:schemeClr val="tx2"/>
          </a:solidFill>
          <a:latin typeface="Calibri" pitchFamily="-107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500">
          <a:solidFill>
            <a:schemeClr val="tx2"/>
          </a:solidFill>
          <a:latin typeface="Calibri" pitchFamily="-107" charset="0"/>
        </a:defRPr>
      </a:lvl9pPr>
    </p:titleStyle>
    <p:bodyStyle>
      <a:lvl1pPr marL="1344613" indent="-134461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-107" charset="2"/>
        <a:buChar char="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3138488" indent="-12112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107" charset="2"/>
        <a:buChar char=""/>
        <a:defRPr sz="11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4484688" indent="-1211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-107" charset="2"/>
        <a:buChar char=""/>
        <a:defRPr sz="103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5830888" indent="-1030288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-107" charset="2"/>
        <a:buChar char=""/>
        <a:defRPr sz="9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7177088" indent="-1030288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-107" charset="2"/>
        <a:buChar char=""/>
        <a:defRPr sz="9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8525920" indent="-10320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9423386" indent="-89746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7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769584" indent="-897465" algn="l" rtl="0" eaLnBrk="1" latinLnBrk="0" hangingPunct="1">
        <a:spcBef>
          <a:spcPct val="20000"/>
        </a:spcBef>
        <a:buClr>
          <a:schemeClr val="tx2"/>
        </a:buClr>
        <a:buChar char="•"/>
        <a:defRPr kumimoji="0"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2115782" indent="-89746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6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2436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4873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730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9746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12183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46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7056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9493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7" Type="http://schemas.openxmlformats.org/officeDocument/2006/relationships/image" Target="../media/image6.jpeg"/><Relationship Id="rId11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8" Type="http://schemas.openxmlformats.org/officeDocument/2006/relationships/image" Target="../media/image7.wmf"/><Relationship Id="rId13" Type="http://schemas.openxmlformats.org/officeDocument/2006/relationships/image" Target="../media/image12.jpeg"/><Relationship Id="rId10" Type="http://schemas.openxmlformats.org/officeDocument/2006/relationships/image" Target="../media/image9.jpeg"/><Relationship Id="rId5" Type="http://schemas.openxmlformats.org/officeDocument/2006/relationships/image" Target="../media/image4.pn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9" Type="http://schemas.openxmlformats.org/officeDocument/2006/relationships/image" Target="../media/image8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5600" y="25472231"/>
            <a:ext cx="9067800" cy="60899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35600" y="18080831"/>
            <a:ext cx="9067800" cy="608997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35600" y="10689431"/>
            <a:ext cx="9067800" cy="6089980"/>
          </a:xfrm>
          <a:prstGeom prst="rect">
            <a:avLst/>
          </a:prstGeom>
        </p:spPr>
      </p:pic>
      <p:pic>
        <p:nvPicPr>
          <p:cNvPr id="5122" name="Picture 4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585400" y="5126038"/>
            <a:ext cx="35591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1545431"/>
            <a:ext cx="7635875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11201400" y="1925638"/>
            <a:ext cx="22936200" cy="60851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448467" tIns="224234" rIns="448467" bIns="224234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/>
              <a:t>WASAGAMACK FIRST NATION:</a:t>
            </a:r>
          </a:p>
          <a:p>
            <a:pPr algn="ctr"/>
            <a:r>
              <a:rPr lang="en-US" sz="6600" b="1" dirty="0"/>
              <a:t>High Food Prices Limit </a:t>
            </a:r>
          </a:p>
          <a:p>
            <a:pPr algn="ctr"/>
            <a:r>
              <a:rPr lang="en-US" sz="6600" b="1" dirty="0"/>
              <a:t>     Access to Healthy Food from Store</a:t>
            </a:r>
          </a:p>
          <a:p>
            <a:pPr algn="ctr"/>
            <a:endParaRPr lang="en-US" sz="4800" b="1" dirty="0"/>
          </a:p>
          <a:p>
            <a:pPr algn="ctr"/>
            <a:r>
              <a:rPr lang="en-US" sz="4000" b="1" dirty="0"/>
              <a:t>Shauna Zahariuk,</a:t>
            </a:r>
            <a:r>
              <a:rPr lang="en-US" sz="4000" b="1" dirty="0" smtClean="0"/>
              <a:t> Mariah </a:t>
            </a:r>
            <a:r>
              <a:rPr lang="en-US" sz="4000" b="1" dirty="0"/>
              <a:t>Mailman </a:t>
            </a:r>
            <a:r>
              <a:rPr lang="en-US" sz="4000" b="1" dirty="0" smtClean="0"/>
              <a:t>and Shirley </a:t>
            </a:r>
            <a:r>
              <a:rPr lang="en-US" sz="4000" b="1" dirty="0"/>
              <a:t>Thompson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Natural Resources Institute, University of Manitoba</a:t>
            </a:r>
            <a:endParaRPr lang="en-US" sz="4000" dirty="0" smtClean="0"/>
          </a:p>
          <a:p>
            <a:pPr algn="ctr"/>
            <a:r>
              <a:rPr lang="en-US" sz="4000" b="1" dirty="0" err="1" smtClean="0"/>
              <a:t>s_thompson@</a:t>
            </a:r>
            <a:r>
              <a:rPr lang="en-US" sz="4000" b="1" dirty="0" err="1"/>
              <a:t>cc.umanitoba.</a:t>
            </a:r>
            <a:r>
              <a:rPr lang="en-US" sz="4000" b="1" dirty="0" err="1" smtClean="0"/>
              <a:t>ca</a:t>
            </a:r>
            <a:endParaRPr lang="en-US" sz="4000" b="1" dirty="0"/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609600" y="13660438"/>
            <a:ext cx="15697200" cy="3038171"/>
          </a:xfrm>
          <a:prstGeom prst="rect">
            <a:avLst/>
          </a:prstGeom>
          <a:solidFill>
            <a:schemeClr val="bg1">
              <a:alpha val="3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lIns="448467" tIns="224234" rIns="448467" bIns="224234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en-US" sz="2400" b="1" dirty="0"/>
              <a:t>OBJECTIVES </a:t>
            </a:r>
          </a:p>
          <a:p>
            <a:pPr algn="just" eaLnBrk="0" hangingPunct="0"/>
            <a:r>
              <a:rPr lang="en-US" sz="2400" dirty="0"/>
              <a:t> </a:t>
            </a:r>
          </a:p>
          <a:p>
            <a:pPr algn="just" eaLnBrk="0" hangingPunct="0"/>
            <a:r>
              <a:rPr lang="en-US" sz="2400" dirty="0"/>
              <a:t>This study asked:</a:t>
            </a:r>
          </a:p>
          <a:p>
            <a:pPr marL="741363" lvl="1" indent="-284163">
              <a:buFontTx/>
              <a:buChar char="•"/>
            </a:pPr>
            <a:r>
              <a:rPr lang="en-US" sz="2400" dirty="0"/>
              <a:t>Do household members run out of food before they get money to buy more?</a:t>
            </a:r>
          </a:p>
          <a:p>
            <a:pPr marL="741363" lvl="1" indent="-284163">
              <a:buFontTx/>
              <a:buChar char="•"/>
            </a:pPr>
            <a:r>
              <a:rPr lang="en-US" sz="2400" dirty="0"/>
              <a:t>Could household members afford to eat balanced meals?</a:t>
            </a:r>
          </a:p>
          <a:p>
            <a:pPr marL="741363" lvl="1" indent="-284163">
              <a:buFontTx/>
              <a:buChar char="•"/>
            </a:pPr>
            <a:r>
              <a:rPr lang="en-US" sz="2400" dirty="0"/>
              <a:t>What would people like to see in their community to improve access to healthy food?</a:t>
            </a:r>
          </a:p>
          <a:p>
            <a:pPr marL="741363" lvl="1" indent="-284163">
              <a:buFontTx/>
              <a:buChar char="•"/>
            </a:pPr>
            <a:r>
              <a:rPr lang="en-US" sz="2400" dirty="0"/>
              <a:t>What are the barriers to eating healthy in this </a:t>
            </a:r>
            <a:r>
              <a:rPr lang="en-US" sz="2400" dirty="0" smtClean="0"/>
              <a:t>community?</a:t>
            </a:r>
            <a:endParaRPr lang="en-US" sz="2400" dirty="0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609600" y="17014032"/>
            <a:ext cx="15697200" cy="3429000"/>
          </a:xfrm>
          <a:prstGeom prst="rect">
            <a:avLst/>
          </a:prstGeom>
          <a:solidFill>
            <a:schemeClr val="bg1">
              <a:alpha val="3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lIns="448467" tIns="224234" rIns="448467" bIns="224234">
            <a:prstTxWarp prst="textNoShape">
              <a:avLst/>
            </a:prstTxWarp>
          </a:bodyPr>
          <a:lstStyle/>
          <a:p>
            <a:r>
              <a:rPr lang="en-US" sz="2400" b="1" dirty="0"/>
              <a:t>METHODS</a:t>
            </a:r>
          </a:p>
          <a:p>
            <a:endParaRPr lang="en-US" sz="2400" b="1" dirty="0"/>
          </a:p>
          <a:p>
            <a:pPr eaLnBrk="0" hangingPunct="0"/>
            <a:r>
              <a:rPr lang="en-US" sz="2400" dirty="0"/>
              <a:t>A door to door household food security survey and interviews were conducted in 2009 by Shauna Zahariuk. All people interviewed were 18 years and </a:t>
            </a:r>
            <a:r>
              <a:rPr lang="en-US" sz="2400" dirty="0" smtClean="0"/>
              <a:t>older, and 40 </a:t>
            </a:r>
            <a:r>
              <a:rPr lang="en-US" sz="2400" dirty="0"/>
              <a:t>households</a:t>
            </a:r>
            <a:r>
              <a:rPr lang="en-US" sz="2400" dirty="0" smtClean="0"/>
              <a:t> were surveyed out </a:t>
            </a:r>
            <a:r>
              <a:rPr lang="en-US" sz="2400" dirty="0"/>
              <a:t>of 251 households (Manitoba Bureau of Statistics. 2008. </a:t>
            </a:r>
            <a:r>
              <a:rPr lang="en-US" sz="2400" i="1" dirty="0"/>
              <a:t>2006 Census Profile, </a:t>
            </a:r>
            <a:r>
              <a:rPr lang="en-US" sz="2400" i="1" dirty="0" err="1"/>
              <a:t>Wassagamack</a:t>
            </a:r>
            <a:r>
              <a:rPr lang="en-US" sz="2400" i="1" dirty="0"/>
              <a:t>, IRI</a:t>
            </a:r>
            <a:r>
              <a:rPr lang="en-US" sz="2400" dirty="0" smtClean="0"/>
              <a:t>). </a:t>
            </a:r>
            <a:r>
              <a:rPr lang="en-US" sz="2400" dirty="0"/>
              <a:t>The survey findings were analyzed by Statistical Products and Survey Solution (SPSS).  Open-ended qualitative interviews were conducted in order to get a holistic understanding of the problem and the solutions</a:t>
            </a:r>
            <a:r>
              <a:rPr lang="en-US" sz="2400" dirty="0" smtClean="0"/>
              <a:t>.  </a:t>
            </a:r>
            <a:r>
              <a:rPr lang="en-US" sz="2400" dirty="0"/>
              <a:t>Participatory video recorded your stories.</a:t>
            </a:r>
          </a:p>
        </p:txBody>
      </p:sp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29032200" y="10688638"/>
            <a:ext cx="16078200" cy="6325393"/>
          </a:xfrm>
          <a:prstGeom prst="rect">
            <a:avLst/>
          </a:prstGeom>
          <a:solidFill>
            <a:schemeClr val="bg1">
              <a:alpha val="3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lIns="448467" tIns="224234" rIns="448467" bIns="224234">
            <a:prstTxWarp prst="textNoShape">
              <a:avLst/>
            </a:prstTxWarp>
          </a:bodyPr>
          <a:lstStyle/>
          <a:p>
            <a:pPr>
              <a:buFont typeface="Wingdings" pitchFamily="-107" charset="2"/>
              <a:buNone/>
            </a:pPr>
            <a:r>
              <a:rPr lang="en-US" sz="2800" b="1" dirty="0"/>
              <a:t>SUMMARY OF SURVEY RESULTS</a:t>
            </a:r>
          </a:p>
          <a:p>
            <a:pPr>
              <a:buFont typeface="Wingdings" pitchFamily="-107" charset="2"/>
              <a:buNone/>
            </a:pPr>
            <a:endParaRPr lang="en-US" sz="2400" b="1" dirty="0" smtClean="0"/>
          </a:p>
          <a:p>
            <a:pPr marL="741363" lvl="1" indent="-284163">
              <a:buFontTx/>
              <a:buChar char="•"/>
            </a:pPr>
            <a:r>
              <a:rPr lang="en-US" sz="2800" dirty="0" smtClean="0"/>
              <a:t>Households </a:t>
            </a:r>
            <a:r>
              <a:rPr lang="en-US" sz="2800" dirty="0"/>
              <a:t>sometimes </a:t>
            </a:r>
            <a:r>
              <a:rPr lang="en-US" sz="2800" dirty="0" smtClean="0"/>
              <a:t>(43%</a:t>
            </a:r>
            <a:r>
              <a:rPr lang="en-US" sz="2800" dirty="0"/>
              <a:t>) or often </a:t>
            </a:r>
            <a:r>
              <a:rPr lang="en-US" sz="2800" dirty="0" smtClean="0"/>
              <a:t>(19%</a:t>
            </a:r>
            <a:r>
              <a:rPr lang="en-US" sz="2800" dirty="0"/>
              <a:t>) worried that food would run out before there was money to buy </a:t>
            </a:r>
            <a:r>
              <a:rPr lang="en-US" sz="2800" dirty="0" smtClean="0"/>
              <a:t>more </a:t>
            </a:r>
            <a:r>
              <a:rPr lang="en-US" sz="2800" dirty="0"/>
              <a:t>(Figure</a:t>
            </a:r>
            <a:r>
              <a:rPr lang="en-US" sz="2800" dirty="0" smtClean="0"/>
              <a:t> 2)</a:t>
            </a:r>
            <a:r>
              <a:rPr lang="en-US" sz="2800" dirty="0"/>
              <a:t>.  Additionally, households sometimes </a:t>
            </a:r>
            <a:r>
              <a:rPr lang="en-US" sz="2800" dirty="0" smtClean="0"/>
              <a:t>(38%</a:t>
            </a:r>
            <a:r>
              <a:rPr lang="en-US" sz="2800" dirty="0"/>
              <a:t>) or often (</a:t>
            </a:r>
            <a:r>
              <a:rPr lang="en-US" sz="2800" dirty="0" smtClean="0"/>
              <a:t>19%</a:t>
            </a:r>
            <a:r>
              <a:rPr lang="en-US" sz="2800" dirty="0"/>
              <a:t>) could not afford to eat balanced meals (</a:t>
            </a:r>
            <a:r>
              <a:rPr lang="en-US" sz="2800" dirty="0" smtClean="0"/>
              <a:t>57% </a:t>
            </a:r>
            <a:r>
              <a:rPr lang="en-US" sz="2800" dirty="0"/>
              <a:t>total</a:t>
            </a:r>
            <a:r>
              <a:rPr lang="en-US" sz="2800" dirty="0" smtClean="0"/>
              <a:t>).</a:t>
            </a:r>
          </a:p>
          <a:p>
            <a:pPr marL="741363" lvl="1" indent="-284163">
              <a:buFontTx/>
              <a:buChar char="•"/>
            </a:pPr>
            <a:r>
              <a:rPr lang="en-US" sz="2800" dirty="0" smtClean="0"/>
              <a:t>67% </a:t>
            </a:r>
            <a:r>
              <a:rPr lang="en-US" sz="2800" dirty="0"/>
              <a:t>of households</a:t>
            </a:r>
            <a:r>
              <a:rPr lang="en-US" sz="2800" dirty="0" smtClean="0"/>
              <a:t> relied </a:t>
            </a:r>
            <a:r>
              <a:rPr lang="en-US" sz="2800" dirty="0"/>
              <a:t>on only a few kinds of low-cost foods to feed children because they were running out of money (Figure</a:t>
            </a:r>
            <a:r>
              <a:rPr lang="en-US" sz="2800" dirty="0" smtClean="0"/>
              <a:t> 3)</a:t>
            </a:r>
            <a:r>
              <a:rPr lang="en-US" sz="2800" dirty="0"/>
              <a:t>.  Households often </a:t>
            </a:r>
            <a:r>
              <a:rPr lang="en-US" sz="2800" dirty="0" smtClean="0"/>
              <a:t>(17%</a:t>
            </a:r>
            <a:r>
              <a:rPr lang="en-US" sz="2800" dirty="0"/>
              <a:t>) and sometimes </a:t>
            </a:r>
            <a:r>
              <a:rPr lang="en-US" sz="2800" dirty="0" smtClean="0"/>
              <a:t>(58%</a:t>
            </a:r>
            <a:r>
              <a:rPr lang="en-US" sz="2800" dirty="0"/>
              <a:t>) could not afford to purchase healthy foods</a:t>
            </a:r>
            <a:r>
              <a:rPr lang="en-US" sz="2800" dirty="0" smtClean="0"/>
              <a:t> for children (</a:t>
            </a:r>
            <a:r>
              <a:rPr lang="en-US" sz="2800" dirty="0"/>
              <a:t>Figure</a:t>
            </a:r>
            <a:r>
              <a:rPr lang="en-US" sz="2800" dirty="0" smtClean="0"/>
              <a:t> 3)</a:t>
            </a:r>
            <a:r>
              <a:rPr lang="en-US" sz="2800" dirty="0"/>
              <a:t>.</a:t>
            </a:r>
            <a:endParaRPr lang="en-US" sz="2800" dirty="0" smtClean="0"/>
          </a:p>
          <a:p>
            <a:pPr marL="741363" lvl="1" indent="-284163">
              <a:buFontTx/>
              <a:buChar char="•"/>
            </a:pPr>
            <a:r>
              <a:rPr lang="en-US" sz="2800" dirty="0" smtClean="0"/>
              <a:t>73% </a:t>
            </a:r>
            <a:r>
              <a:rPr lang="en-US" sz="2800" dirty="0"/>
              <a:t>of households indicated that children in the household were not eating enough because they could not afford enough </a:t>
            </a:r>
            <a:r>
              <a:rPr lang="en-US" sz="2800" dirty="0" smtClean="0"/>
              <a:t>food (Figure 3).</a:t>
            </a:r>
          </a:p>
          <a:p>
            <a:pPr marL="741363" lvl="1" indent="-284163">
              <a:buFontTx/>
              <a:buChar char="•"/>
            </a:pPr>
            <a:r>
              <a:rPr lang="en-US" sz="2800" dirty="0" smtClean="0"/>
              <a:t>14% </a:t>
            </a:r>
            <a:r>
              <a:rPr lang="en-US" sz="2800" dirty="0"/>
              <a:t>of children did not eat for a full day, and</a:t>
            </a:r>
            <a:r>
              <a:rPr lang="en-US" sz="2800" dirty="0" smtClean="0"/>
              <a:t> 25% </a:t>
            </a:r>
            <a:r>
              <a:rPr lang="en-US" sz="2800" dirty="0"/>
              <a:t>of children’s meals were skipped because there wasn’t enough money for food (Figure</a:t>
            </a:r>
            <a:r>
              <a:rPr lang="en-US" sz="2800" dirty="0" smtClean="0"/>
              <a:t> 4)</a:t>
            </a:r>
            <a:r>
              <a:rPr lang="en-US" sz="2800" dirty="0"/>
              <a:t>; additionally, children’s meals were often skipped </a:t>
            </a:r>
            <a:r>
              <a:rPr lang="en-US" sz="2800" dirty="0" smtClean="0"/>
              <a:t>(25%</a:t>
            </a:r>
            <a:r>
              <a:rPr lang="en-US" sz="2800" dirty="0"/>
              <a:t>) and sometimes skipped </a:t>
            </a:r>
            <a:r>
              <a:rPr lang="en-US" sz="2800" dirty="0" smtClean="0"/>
              <a:t>(75%</a:t>
            </a:r>
            <a:r>
              <a:rPr lang="en-US" sz="2800" dirty="0"/>
              <a:t>) every month.</a:t>
            </a:r>
            <a:endParaRPr lang="en-US" sz="2800" dirty="0" smtClean="0"/>
          </a:p>
          <a:p>
            <a:pPr marL="741363" lvl="1" indent="-284163">
              <a:buFontTx/>
              <a:buChar char="•"/>
            </a:pPr>
            <a:r>
              <a:rPr lang="en-US" sz="2800" dirty="0" smtClean="0"/>
              <a:t>31% </a:t>
            </a:r>
            <a:r>
              <a:rPr lang="en-US" sz="2800" dirty="0"/>
              <a:t>of adults ate less than they felt they should, and</a:t>
            </a:r>
            <a:r>
              <a:rPr lang="en-US" sz="2800" dirty="0" smtClean="0"/>
              <a:t> 25% </a:t>
            </a:r>
            <a:r>
              <a:rPr lang="en-US" sz="2800" dirty="0"/>
              <a:t>of adults went hungry.</a:t>
            </a:r>
            <a:endParaRPr lang="en-US" sz="2800" dirty="0">
              <a:latin typeface="Garamond" pitchFamily="-107" charset="0"/>
            </a:endParaRPr>
          </a:p>
        </p:txBody>
      </p:sp>
      <p:sp>
        <p:nvSpPr>
          <p:cNvPr id="2056" name="Rectangle 18"/>
          <p:cNvSpPr>
            <a:spLocks noChangeArrowheads="1"/>
          </p:cNvSpPr>
          <p:nvPr/>
        </p:nvSpPr>
        <p:spPr bwMode="auto">
          <a:xfrm>
            <a:off x="609600" y="10688638"/>
            <a:ext cx="15697200" cy="2668587"/>
          </a:xfrm>
          <a:prstGeom prst="rect">
            <a:avLst/>
          </a:prstGeom>
          <a:solidFill>
            <a:schemeClr val="bg1">
              <a:alpha val="3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lIns="448467" tIns="224234" rIns="448467" bIns="224234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BACKGROUND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 err="1"/>
              <a:t>Wasagamack</a:t>
            </a:r>
            <a:r>
              <a:rPr lang="en-US" sz="2400" dirty="0"/>
              <a:t> is concerned about the high cost of</a:t>
            </a:r>
            <a:r>
              <a:rPr lang="en-US" sz="2400" dirty="0" smtClean="0"/>
              <a:t> healthy food and limited selection of </a:t>
            </a:r>
            <a:r>
              <a:rPr lang="en-US" sz="2400" dirty="0"/>
              <a:t>healthy </a:t>
            </a:r>
            <a:r>
              <a:rPr lang="en-US" sz="2400" dirty="0" smtClean="0"/>
              <a:t>food at the store.  This </a:t>
            </a:r>
            <a:r>
              <a:rPr lang="en-US" sz="2400" dirty="0"/>
              <a:t>study illustrates that people living </a:t>
            </a:r>
            <a:r>
              <a:rPr lang="en-US" sz="2400" dirty="0" smtClean="0"/>
              <a:t>in northern Manitoba </a:t>
            </a:r>
            <a:r>
              <a:rPr lang="en-US" sz="2400" dirty="0"/>
              <a:t>have problems getting the proper nutrition because they have limited access to healthy foods, such as fresh vegetables, fruits, meat and dairy products.</a:t>
            </a:r>
            <a:r>
              <a:rPr lang="en-US" sz="2400" dirty="0" smtClean="0"/>
              <a:t>  Lack of healthy food causes health </a:t>
            </a:r>
            <a:r>
              <a:rPr lang="en-US" sz="2400" dirty="0"/>
              <a:t>problems such as diabetes and obesity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29032200" y="17166431"/>
            <a:ext cx="16154400" cy="12954000"/>
          </a:xfrm>
          <a:prstGeom prst="rect">
            <a:avLst/>
          </a:prstGeom>
          <a:solidFill>
            <a:schemeClr val="bg1">
              <a:alpha val="3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lIns="448467" tIns="224234" rIns="448467" bIns="224234">
            <a:prstTxWarp prst="textNoShape">
              <a:avLst/>
            </a:prstTxWarp>
          </a:bodyPr>
          <a:lstStyle/>
          <a:p>
            <a:pPr marL="1674813" indent="-1674813"/>
            <a:r>
              <a:rPr lang="en-US" sz="2400" b="1" dirty="0"/>
              <a:t>PROGRAMS AND CONTACTS</a:t>
            </a:r>
          </a:p>
          <a:p>
            <a:pPr marL="1674813" indent="-1674813"/>
            <a:endParaRPr lang="en-US" sz="2400" dirty="0"/>
          </a:p>
          <a:p>
            <a:pPr marL="1674813" indent="-1674813"/>
            <a:r>
              <a:rPr lang="en-US" sz="2400" dirty="0"/>
              <a:t>Programs are by request, to help actions in communities.  Contact for help and supplies:</a:t>
            </a:r>
          </a:p>
          <a:p>
            <a:pPr marL="1674813" indent="-1674813">
              <a:buFontTx/>
              <a:buAutoNum type="arabicPeriod"/>
            </a:pPr>
            <a:r>
              <a:rPr lang="en-US" sz="2400" dirty="0"/>
              <a:t>Northern Healthy </a:t>
            </a:r>
            <a:r>
              <a:rPr lang="en-US" sz="2400" dirty="0" smtClean="0"/>
              <a:t>Foods </a:t>
            </a:r>
            <a:r>
              <a:rPr lang="en-US" sz="2400" dirty="0"/>
              <a:t>Initiative (NHFI</a:t>
            </a:r>
            <a:r>
              <a:rPr lang="en-US" sz="2400" dirty="0" smtClean="0"/>
              <a:t>) is funded by the </a:t>
            </a:r>
            <a:r>
              <a:rPr lang="en-US" sz="2400" dirty="0"/>
              <a:t>Manitoba </a:t>
            </a:r>
            <a:r>
              <a:rPr lang="en-US" sz="2400" dirty="0" smtClean="0"/>
              <a:t>Government. </a:t>
            </a:r>
            <a:r>
              <a:rPr lang="en-US" sz="2400" dirty="0" err="1" smtClean="0"/>
              <a:t>Bayline</a:t>
            </a:r>
            <a:r>
              <a:rPr lang="en-US" sz="2400" dirty="0" smtClean="0"/>
              <a:t> </a:t>
            </a:r>
            <a:r>
              <a:rPr lang="en-US" sz="2400" dirty="0"/>
              <a:t>Regional Roundtable (BRRT), Four Arrows Regional Health </a:t>
            </a:r>
            <a:r>
              <a:rPr lang="en-US" sz="2400" dirty="0" smtClean="0"/>
              <a:t>Authority (FARHA), Northern Association of Community Councils (NACC) </a:t>
            </a:r>
            <a:r>
              <a:rPr lang="en-US" sz="2400" dirty="0"/>
              <a:t>and Manitoba Food</a:t>
            </a:r>
            <a:r>
              <a:rPr lang="en-US" sz="2400" dirty="0" smtClean="0"/>
              <a:t> Matters to </a:t>
            </a:r>
            <a:r>
              <a:rPr lang="en-US" sz="2400" dirty="0"/>
              <a:t>increase access to healthy food and to support food projects. Contacts: </a:t>
            </a:r>
            <a:r>
              <a:rPr lang="en-US" sz="2400" dirty="0" err="1"/>
              <a:t>Jennell</a:t>
            </a:r>
            <a:r>
              <a:rPr lang="en-US" sz="2400" dirty="0"/>
              <a:t> </a:t>
            </a:r>
            <a:r>
              <a:rPr lang="en-US" sz="2400" dirty="0" err="1"/>
              <a:t>Majeran</a:t>
            </a:r>
            <a:r>
              <a:rPr lang="en-US" sz="2400" dirty="0"/>
              <a:t>, Manager (204-677-6677</a:t>
            </a:r>
            <a:r>
              <a:rPr lang="en-US" sz="2400" dirty="0" smtClean="0"/>
              <a:t>, 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</a:rPr>
              <a:t>jennell.majeran@gov.mb.ca)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dirty="0"/>
              <a:t>Jessica Paley (</a:t>
            </a:r>
            <a:r>
              <a:rPr lang="en-US" sz="2400" dirty="0" smtClean="0"/>
              <a:t>204-945-0569,   </a:t>
            </a:r>
            <a:r>
              <a:rPr lang="en-US" sz="2400" u="sng" dirty="0" err="1" smtClean="0">
                <a:solidFill>
                  <a:schemeClr val="accent1">
                    <a:lumMod val="50000"/>
                  </a:schemeClr>
                </a:solidFill>
              </a:rPr>
              <a:t>jessica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</a:rPr>
              <a:t>. paley@gov.mb.ca</a:t>
            </a:r>
            <a:r>
              <a:rPr lang="en-US" sz="2400" dirty="0" smtClean="0"/>
              <a:t>).</a:t>
            </a:r>
            <a:endParaRPr lang="en-US" sz="2400" dirty="0"/>
          </a:p>
          <a:p>
            <a:pPr marL="1674813" indent="-1674813"/>
            <a:r>
              <a:rPr lang="en-US" sz="2400" dirty="0"/>
              <a:t>Programs in other communities include:</a:t>
            </a:r>
          </a:p>
          <a:p>
            <a:pPr marL="1674813" indent="-1674813">
              <a:buFont typeface="Arial" pitchFamily="-107" charset="0"/>
              <a:buChar char="•"/>
            </a:pPr>
            <a:r>
              <a:rPr lang="en-US" sz="2400" dirty="0"/>
              <a:t>chicken, turkey (with chicks and chicken food provided but not chicken coop), goat and other small livestock production,</a:t>
            </a:r>
          </a:p>
          <a:p>
            <a:pPr marL="1674813" indent="-1674813">
              <a:buFontTx/>
              <a:buChar char="•"/>
            </a:pPr>
            <a:r>
              <a:rPr lang="en-US" sz="2400" dirty="0"/>
              <a:t>freezer loans for people to buy freezers to store healthy food,</a:t>
            </a:r>
          </a:p>
          <a:p>
            <a:pPr marL="1674813" indent="-1674813">
              <a:buFontTx/>
              <a:buChar char="•"/>
            </a:pPr>
            <a:r>
              <a:rPr lang="en-US" sz="2400" dirty="0"/>
              <a:t>community or school greenhouse and households receiving plastic for building a greenhouse,</a:t>
            </a:r>
          </a:p>
          <a:p>
            <a:pPr marL="1674813" indent="-1674813">
              <a:buFontTx/>
              <a:buChar char="•"/>
            </a:pPr>
            <a:r>
              <a:rPr lang="en-US" sz="2400" dirty="0"/>
              <a:t>provision of vegetable seeds, berry and other bedding plants, and grow lights for schools, and</a:t>
            </a:r>
          </a:p>
          <a:p>
            <a:pPr marL="1674813" indent="-1674813">
              <a:buFontTx/>
              <a:buChar char="•"/>
            </a:pPr>
            <a:r>
              <a:rPr lang="en-US" sz="2400" dirty="0"/>
              <a:t>workshop in Thompson called Northern Harvest to provide free teaching to northern community members about food production and preservation.</a:t>
            </a:r>
          </a:p>
          <a:p>
            <a:pPr marL="1674813" indent="-1674813"/>
            <a:r>
              <a:rPr lang="en-US" sz="2400" dirty="0"/>
              <a:t>2. Manitoba Agriculture, Food and Rural Initiatives (MAFRI) provides gardening support to communities to give workshops on gardening and chicken production. Contact: Brian Hunt (</a:t>
            </a:r>
            <a:r>
              <a:rPr lang="fr-FR" sz="2400" dirty="0"/>
              <a:t>204-856-9255,</a:t>
            </a:r>
            <a:r>
              <a:rPr lang="fr-FR" sz="2400" dirty="0" smtClean="0"/>
              <a:t> Fax</a:t>
            </a:r>
            <a:r>
              <a:rPr lang="fr-FR" sz="2400" dirty="0"/>
              <a:t>: 204-745-5690, </a:t>
            </a:r>
            <a:r>
              <a:rPr lang="fr-FR" sz="2400" u="sng" dirty="0" smtClean="0">
                <a:solidFill>
                  <a:schemeClr val="accent1">
                    <a:lumMod val="50000"/>
                  </a:schemeClr>
                </a:solidFill>
              </a:rPr>
              <a:t>brian.hunt@gov.mb.ca</a:t>
            </a:r>
            <a:r>
              <a:rPr lang="fr-FR" sz="2400" dirty="0" smtClean="0"/>
              <a:t>)</a:t>
            </a:r>
            <a:endParaRPr lang="en-US" sz="2400" dirty="0"/>
          </a:p>
          <a:p>
            <a:pPr marL="1674813" indent="-1674813"/>
            <a:r>
              <a:rPr lang="en-US" sz="2400" dirty="0"/>
              <a:t>3. Frontier School Division provides Veggie Adventure school activities and greenhouse and gardening expertise for northern climates. Contact: Chuck </a:t>
            </a:r>
            <a:r>
              <a:rPr lang="en-US" sz="2400" dirty="0" err="1"/>
              <a:t>Stensgard</a:t>
            </a:r>
            <a:r>
              <a:rPr lang="en-US" sz="2400" dirty="0"/>
              <a:t> (204-473-2332, 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</a:rPr>
              <a:t>chuckstensgard@hotmail.com</a:t>
            </a:r>
            <a:r>
              <a:rPr lang="en-US" sz="2400" dirty="0" smtClean="0"/>
              <a:t>).</a:t>
            </a:r>
            <a:endParaRPr lang="en-US" sz="2400" dirty="0"/>
          </a:p>
          <a:p>
            <a:pPr marL="1674813" indent="-1674813"/>
            <a:r>
              <a:rPr lang="en-US" sz="2400" dirty="0"/>
              <a:t>4. Chronic Disease Prevention Initiative (CDPI) provides some funding for traditional activities, gardening and  healthy snacks. Contact: Jerry Knott, </a:t>
            </a:r>
            <a:r>
              <a:rPr lang="en-US" sz="2400" dirty="0" err="1"/>
              <a:t>Wasagamack</a:t>
            </a:r>
            <a:r>
              <a:rPr lang="en-US" sz="2400" dirty="0"/>
              <a:t> Health Authority (204-457-2024)</a:t>
            </a:r>
            <a:r>
              <a:rPr lang="en-US" sz="2400" dirty="0" smtClean="0"/>
              <a:t>.</a:t>
            </a:r>
          </a:p>
          <a:p>
            <a:pPr marL="1674813" indent="-1674813"/>
            <a:r>
              <a:rPr lang="en-US" sz="2400" dirty="0" smtClean="0"/>
              <a:t>5. </a:t>
            </a:r>
            <a:r>
              <a:rPr lang="en-US" sz="2400" dirty="0"/>
              <a:t>Four Arrows Regional Health Authority (FARHA) provides a freezer revolving loan program, works with schools and assists with gardening, including providing some seeds and loaning gardening tools and </a:t>
            </a:r>
            <a:r>
              <a:rPr lang="en-US" sz="2400" dirty="0" err="1" smtClean="0"/>
              <a:t>rototillers</a:t>
            </a:r>
            <a:r>
              <a:rPr lang="en-US" sz="2400" dirty="0" smtClean="0"/>
              <a:t>.  Contact: </a:t>
            </a:r>
            <a:r>
              <a:rPr lang="en-US" sz="2400" dirty="0"/>
              <a:t>Byron Beardy</a:t>
            </a:r>
            <a:r>
              <a:rPr lang="en-US" sz="2400" dirty="0" smtClean="0"/>
              <a:t> (204-457-2810 or 947-2397, Fax: 204-982-3359, 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</a:rPr>
              <a:t>feather204@shaw.ca</a:t>
            </a:r>
            <a:r>
              <a:rPr lang="en-US" sz="2400" dirty="0"/>
              <a:t>  </a:t>
            </a:r>
            <a:r>
              <a:rPr lang="en-US" sz="2400" dirty="0" smtClean="0"/>
              <a:t>or 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</a:rPr>
              <a:t>farha@mts.net</a:t>
            </a:r>
            <a:r>
              <a:rPr lang="en-US" sz="2400" dirty="0" smtClean="0"/>
              <a:t>).</a:t>
            </a:r>
          </a:p>
          <a:p>
            <a:pPr marL="1674813" indent="-1674813"/>
            <a:r>
              <a:rPr lang="en-US" sz="2400" dirty="0"/>
              <a:t>6</a:t>
            </a:r>
            <a:r>
              <a:rPr lang="en-US" sz="2400" dirty="0" smtClean="0"/>
              <a:t>. </a:t>
            </a:r>
            <a:r>
              <a:rPr lang="en-US" sz="2400" dirty="0"/>
              <a:t>Green </a:t>
            </a:r>
            <a:r>
              <a:rPr lang="en-US" sz="2400" dirty="0" smtClean="0"/>
              <a:t>Team is a 100% government funded program that </a:t>
            </a:r>
            <a:r>
              <a:rPr lang="en-US" sz="2400" dirty="0" smtClean="0">
                <a:ea typeface="Arial" pitchFamily="-107" charset="0"/>
                <a:cs typeface="Arial" pitchFamily="-107" charset="0"/>
              </a:rPr>
              <a:t>employs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youth</a:t>
            </a:r>
            <a:r>
              <a:rPr lang="en-US" sz="2400" dirty="0" smtClean="0">
                <a:ea typeface="Arial" pitchFamily="-107" charset="0"/>
                <a:cs typeface="Arial" pitchFamily="-107" charset="0"/>
              </a:rPr>
              <a:t> to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start community </a:t>
            </a:r>
            <a:r>
              <a:rPr lang="en-US" sz="2400" dirty="0" smtClean="0">
                <a:ea typeface="Arial" pitchFamily="-107" charset="0"/>
                <a:cs typeface="Arial" pitchFamily="-107" charset="0"/>
              </a:rPr>
              <a:t>gardens,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market </a:t>
            </a:r>
            <a:r>
              <a:rPr lang="en-US" sz="2400" dirty="0" smtClean="0">
                <a:ea typeface="Arial" pitchFamily="-107" charset="0"/>
                <a:cs typeface="Arial" pitchFamily="-107" charset="0"/>
              </a:rPr>
              <a:t>gardens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or help people with their household </a:t>
            </a:r>
            <a:r>
              <a:rPr lang="en-US" sz="2400" dirty="0" smtClean="0">
                <a:ea typeface="Arial" pitchFamily="-107" charset="0"/>
                <a:cs typeface="Arial" pitchFamily="-107" charset="0"/>
              </a:rPr>
              <a:t>gardening.  Fill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out </a:t>
            </a:r>
            <a:r>
              <a:rPr lang="en-US" sz="2400" dirty="0" smtClean="0">
                <a:ea typeface="Arial" pitchFamily="-107" charset="0"/>
                <a:cs typeface="Arial" pitchFamily="-107" charset="0"/>
              </a:rPr>
              <a:t>the application 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form </a:t>
            </a:r>
            <a:r>
              <a:rPr lang="en-US" sz="2400" dirty="0" smtClean="0">
                <a:ea typeface="Arial" pitchFamily="-107" charset="0"/>
                <a:cs typeface="Arial" pitchFamily="-107" charset="0"/>
              </a:rPr>
              <a:t>at: </a:t>
            </a:r>
            <a:r>
              <a:rPr lang="en-US" sz="2400" u="sng" dirty="0" err="1" smtClean="0">
                <a:solidFill>
                  <a:schemeClr val="accent1">
                    <a:lumMod val="50000"/>
                  </a:schemeClr>
                </a:solidFill>
                <a:ea typeface="Arial" pitchFamily="-107" charset="0"/>
                <a:cs typeface="Arial" pitchFamily="-107" charset="0"/>
              </a:rPr>
              <a:t>http:www.edu.gov.mb.ca/employers/hometown.html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  <a:ea typeface="Arial" pitchFamily="-107" charset="0"/>
                <a:cs typeface="Arial" pitchFamily="-107" charset="0"/>
              </a:rPr>
              <a:t>.</a:t>
            </a:r>
            <a:endParaRPr lang="en-US" sz="2400" dirty="0" smtClean="0">
              <a:ea typeface="Arial" pitchFamily="-107" charset="0"/>
              <a:cs typeface="Arial" pitchFamily="-107" charset="0"/>
            </a:endParaRPr>
          </a:p>
          <a:p>
            <a:pPr marL="1674813" indent="-1674813"/>
            <a:r>
              <a:rPr lang="en-US" sz="2400" dirty="0" smtClean="0">
                <a:ea typeface="Arial" pitchFamily="-107" charset="0"/>
                <a:cs typeface="Arial" pitchFamily="-107" charset="0"/>
              </a:rPr>
              <a:t>7. Look at the participatory video called </a:t>
            </a:r>
            <a:r>
              <a:rPr lang="en-US" sz="2400" i="1" dirty="0" smtClean="0">
                <a:ea typeface="Arial" pitchFamily="-107" charset="0"/>
                <a:cs typeface="Arial" pitchFamily="-107" charset="0"/>
              </a:rPr>
              <a:t>Growing Hope in Northern Manitoba </a:t>
            </a:r>
            <a:r>
              <a:rPr lang="en-US" sz="2400" dirty="0" smtClean="0">
                <a:ea typeface="Arial" pitchFamily="-107" charset="0"/>
                <a:cs typeface="Arial" pitchFamily="-107" charset="0"/>
              </a:rPr>
              <a:t>at: </a:t>
            </a:r>
          </a:p>
          <a:p>
            <a:pPr marL="1674813" indent="-1674813"/>
            <a:r>
              <a:rPr lang="en-US" sz="2400" dirty="0" smtClean="0">
                <a:ea typeface="Arial" pitchFamily="-107" charset="0"/>
                <a:cs typeface="Arial" pitchFamily="-107" charset="0"/>
              </a:rPr>
              <a:t>	Video Trailer (8 minutes) :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  <a:ea typeface="Arial" pitchFamily="-107" charset="0"/>
                <a:cs typeface="Arial" pitchFamily="-107" charset="0"/>
              </a:rPr>
              <a:t>http://home.cc.umanitoba.ca/~thompso4/Movie.html.</a:t>
            </a:r>
            <a:r>
              <a:rPr lang="en-US" sz="2400" dirty="0" smtClean="0">
                <a:ea typeface="Arial" pitchFamily="-107" charset="0"/>
                <a:cs typeface="Arial" pitchFamily="-107" charset="0"/>
              </a:rPr>
              <a:t> </a:t>
            </a:r>
          </a:p>
          <a:p>
            <a:pPr marL="1674813" indent="-1674813"/>
            <a:r>
              <a:rPr lang="en-US" sz="2400" dirty="0" smtClean="0">
                <a:ea typeface="Arial" pitchFamily="-107" charset="0"/>
                <a:cs typeface="Arial" pitchFamily="-107" charset="0"/>
              </a:rPr>
              <a:t>	Full length video (22 minutes): 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  <a:ea typeface="Arial" pitchFamily="-107" charset="0"/>
                <a:cs typeface="Arial" pitchFamily="-107" charset="0"/>
              </a:rPr>
              <a:t>http://www.vimeo.com/0114019 .</a:t>
            </a:r>
          </a:p>
          <a:p>
            <a:pPr marL="1674813" indent="-1674813"/>
            <a:endParaRPr lang="en-US" sz="2400" dirty="0" smtClean="0">
              <a:ea typeface="Arial" pitchFamily="-107" charset="0"/>
              <a:cs typeface="Arial" pitchFamily="-107" charset="0"/>
            </a:endParaRPr>
          </a:p>
          <a:p>
            <a:pPr marL="1674813" indent="-1674813"/>
            <a:endParaRPr lang="en-US" sz="2400" dirty="0"/>
          </a:p>
        </p:txBody>
      </p:sp>
      <p:sp>
        <p:nvSpPr>
          <p:cNvPr id="2058" name="Text Placeholder 3"/>
          <p:cNvSpPr txBox="1">
            <a:spLocks/>
          </p:cNvSpPr>
          <p:nvPr/>
        </p:nvSpPr>
        <p:spPr bwMode="auto">
          <a:xfrm>
            <a:off x="609600" y="20595432"/>
            <a:ext cx="15697200" cy="5029199"/>
          </a:xfrm>
          <a:prstGeom prst="rect">
            <a:avLst/>
          </a:prstGeom>
          <a:solidFill>
            <a:schemeClr val="bg1">
              <a:alpha val="3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lIns="448467" tIns="224234" rIns="448467" bIns="224234">
            <a:prstTxWarp prst="textNoShape">
              <a:avLst/>
            </a:prstTxWarp>
          </a:bodyPr>
          <a:lstStyle/>
          <a:p>
            <a:r>
              <a:rPr lang="en-US" sz="2400" b="1" dirty="0"/>
              <a:t>FINDINGS </a:t>
            </a:r>
          </a:p>
          <a:p>
            <a:endParaRPr lang="en-US" sz="2400" dirty="0"/>
          </a:p>
          <a:p>
            <a:r>
              <a:rPr lang="en-US" sz="2400" dirty="0"/>
              <a:t>Country food is important to people in </a:t>
            </a:r>
            <a:r>
              <a:rPr lang="en-US" sz="2400" dirty="0" err="1" smtClean="0"/>
              <a:t>Wasagamack</a:t>
            </a:r>
            <a:r>
              <a:rPr lang="en-US" sz="2400" dirty="0" smtClean="0"/>
              <a:t> </a:t>
            </a:r>
            <a:r>
              <a:rPr lang="en-US" sz="2400" dirty="0"/>
              <a:t>and made up 10% to 70% of total foods consumed. The survey revealed that</a:t>
            </a:r>
            <a:r>
              <a:rPr lang="en-US" sz="2400" dirty="0" smtClean="0"/>
              <a:t> most but not all households </a:t>
            </a:r>
            <a:r>
              <a:rPr lang="en-US" sz="2400" dirty="0"/>
              <a:t>either hunted or fished, or received country food from relatives. Elder’s diets contained an abundance of country foods and younger community members often relied on store-bought foods.</a:t>
            </a:r>
          </a:p>
          <a:p>
            <a:endParaRPr lang="en-US" sz="1200" dirty="0"/>
          </a:p>
          <a:p>
            <a:r>
              <a:rPr lang="en-US" sz="2400" dirty="0"/>
              <a:t>To improve access to food, households said an all-season road </a:t>
            </a:r>
            <a:r>
              <a:rPr lang="en-US" sz="2400" dirty="0" smtClean="0"/>
              <a:t>(22%</a:t>
            </a:r>
            <a:r>
              <a:rPr lang="en-US" sz="2400" dirty="0"/>
              <a:t>) and an airport (35%) are needed.</a:t>
            </a:r>
            <a:r>
              <a:rPr lang="en-US" sz="2400" dirty="0" smtClean="0"/>
              <a:t>  Eight </a:t>
            </a:r>
            <a:r>
              <a:rPr lang="en-US" sz="2400" dirty="0"/>
              <a:t>percent of households suggested an additional store and longer store hours would help.  More gardens, seeds and equipment were requested by 15% of households.</a:t>
            </a:r>
          </a:p>
          <a:p>
            <a:endParaRPr lang="en-US" sz="1200" dirty="0"/>
          </a:p>
          <a:p>
            <a:r>
              <a:rPr lang="en-US" sz="2400" dirty="0"/>
              <a:t>Freshness, variety, and affordability were reoccurring themes concerning store-bought produce.  High costs of foods was the largest barrier to eating healthy (78%), and then freshness of produce (35%)</a:t>
            </a:r>
            <a:r>
              <a:rPr lang="en-US" sz="2400" dirty="0" smtClean="0"/>
              <a:t>.  </a:t>
            </a:r>
            <a:r>
              <a:rPr lang="en-US" sz="2400" dirty="0"/>
              <a:t>Many people expressed that produce was often wilted or rotten either at purchase time or shortly thereafter.</a:t>
            </a:r>
          </a:p>
        </p:txBody>
      </p:sp>
      <p:sp>
        <p:nvSpPr>
          <p:cNvPr id="2070" name="TextBox 32"/>
          <p:cNvSpPr txBox="1">
            <a:spLocks noChangeArrowheads="1"/>
          </p:cNvSpPr>
          <p:nvPr/>
        </p:nvSpPr>
        <p:spPr bwMode="auto">
          <a:xfrm>
            <a:off x="18135600" y="16785431"/>
            <a:ext cx="9067800" cy="1200328"/>
          </a:xfrm>
          <a:prstGeom prst="rect">
            <a:avLst/>
          </a:prstGeom>
          <a:solidFill>
            <a:schemeClr val="bg1">
              <a:alpha val="30000"/>
            </a:schemeClr>
          </a:solidFill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Figure</a:t>
            </a:r>
            <a:r>
              <a:rPr lang="en-US" sz="2400" dirty="0" smtClean="0"/>
              <a:t> 2.  </a:t>
            </a:r>
            <a:r>
              <a:rPr lang="en-US" sz="2400" dirty="0"/>
              <a:t>Households worried money would run out (blue), money did run out </a:t>
            </a:r>
            <a:r>
              <a:rPr lang="en-US" sz="2400" dirty="0" smtClean="0"/>
              <a:t>(yellow)</a:t>
            </a:r>
            <a:r>
              <a:rPr lang="en-US" sz="2400" dirty="0"/>
              <a:t>, and they couldn’t afford healthy foods </a:t>
            </a:r>
            <a:r>
              <a:rPr lang="en-US" sz="2400" dirty="0" smtClean="0"/>
              <a:t>(green)</a:t>
            </a:r>
            <a:r>
              <a:rPr lang="en-US" sz="2400" dirty="0"/>
              <a:t>.</a:t>
            </a:r>
          </a:p>
        </p:txBody>
      </p:sp>
      <p:sp>
        <p:nvSpPr>
          <p:cNvPr id="2071" name="TextBox 40"/>
          <p:cNvSpPr txBox="1">
            <a:spLocks noChangeArrowheads="1"/>
          </p:cNvSpPr>
          <p:nvPr/>
        </p:nvSpPr>
        <p:spPr bwMode="auto">
          <a:xfrm>
            <a:off x="18135600" y="24176831"/>
            <a:ext cx="9067800" cy="1200328"/>
          </a:xfrm>
          <a:prstGeom prst="rect">
            <a:avLst/>
          </a:prstGeom>
          <a:solidFill>
            <a:schemeClr val="bg1">
              <a:alpha val="30000"/>
            </a:schemeClr>
          </a:solidFill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Figure</a:t>
            </a:r>
            <a:r>
              <a:rPr lang="en-US" sz="2400" dirty="0" smtClean="0"/>
              <a:t> 3.  </a:t>
            </a:r>
            <a:r>
              <a:rPr lang="en-US" sz="2400" dirty="0"/>
              <a:t>Households with children relied on low-cost food (blue), couldn’t afford healthy foods </a:t>
            </a:r>
            <a:r>
              <a:rPr lang="en-US" sz="2400" dirty="0" smtClean="0"/>
              <a:t>(yellow)</a:t>
            </a:r>
            <a:r>
              <a:rPr lang="en-US" sz="2400" dirty="0"/>
              <a:t>, and weren’t able to eat enough </a:t>
            </a:r>
            <a:r>
              <a:rPr lang="en-US" sz="2400" dirty="0" smtClean="0"/>
              <a:t>(green)</a:t>
            </a:r>
            <a:r>
              <a:rPr lang="en-US" sz="2400" dirty="0"/>
              <a:t>.</a:t>
            </a:r>
            <a:r>
              <a:rPr lang="en-US" sz="2400" dirty="0" smtClean="0"/>
              <a:t> 15</a:t>
            </a:r>
            <a:r>
              <a:rPr lang="en-US" sz="2400" dirty="0"/>
              <a:t>%</a:t>
            </a:r>
            <a:r>
              <a:rPr lang="en-US" sz="2400" dirty="0" smtClean="0"/>
              <a:t> of households didn’t </a:t>
            </a:r>
            <a:r>
              <a:rPr lang="en-US" sz="2400" dirty="0"/>
              <a:t>have </a:t>
            </a:r>
            <a:r>
              <a:rPr lang="en-US" sz="2400" dirty="0" smtClean="0"/>
              <a:t>children.</a:t>
            </a:r>
            <a:endParaRPr lang="en-US" sz="2400" dirty="0"/>
          </a:p>
        </p:txBody>
      </p:sp>
      <p:sp>
        <p:nvSpPr>
          <p:cNvPr id="2072" name="TextBox 45"/>
          <p:cNvSpPr txBox="1">
            <a:spLocks noChangeArrowheads="1"/>
          </p:cNvSpPr>
          <p:nvPr/>
        </p:nvSpPr>
        <p:spPr bwMode="auto">
          <a:xfrm>
            <a:off x="18135600" y="31568231"/>
            <a:ext cx="9067800" cy="1200328"/>
          </a:xfrm>
          <a:prstGeom prst="rect">
            <a:avLst/>
          </a:prstGeom>
          <a:solidFill>
            <a:schemeClr val="bg1">
              <a:alpha val="30000"/>
            </a:schemeClr>
          </a:solidFill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Figure</a:t>
            </a:r>
            <a:r>
              <a:rPr lang="en-US" sz="2400" dirty="0" smtClean="0"/>
              <a:t> 4.  </a:t>
            </a:r>
            <a:r>
              <a:rPr lang="en-US" sz="2400" dirty="0"/>
              <a:t>Households where children’s meals were small (blue), skipped </a:t>
            </a:r>
            <a:r>
              <a:rPr lang="en-US" sz="2400" dirty="0" smtClean="0"/>
              <a:t>(yellow)</a:t>
            </a:r>
            <a:r>
              <a:rPr lang="en-US" sz="2400" dirty="0"/>
              <a:t>, children were hungry but there was no money for food </a:t>
            </a:r>
            <a:r>
              <a:rPr lang="en-US" sz="2400" dirty="0" smtClean="0"/>
              <a:t>(green)</a:t>
            </a:r>
            <a:r>
              <a:rPr lang="en-US" sz="2400" dirty="0"/>
              <a:t>, and children didn’t eat for a whole day </a:t>
            </a:r>
            <a:r>
              <a:rPr lang="en-US" sz="2400" dirty="0" smtClean="0"/>
              <a:t>(purple)</a:t>
            </a:r>
            <a:r>
              <a:rPr lang="en-US" sz="2400" dirty="0"/>
              <a:t>.</a:t>
            </a:r>
          </a:p>
        </p:txBody>
      </p:sp>
      <p:sp>
        <p:nvSpPr>
          <p:cNvPr id="2073" name="Text Box 10"/>
          <p:cNvSpPr txBox="1">
            <a:spLocks noChangeArrowheads="1"/>
          </p:cNvSpPr>
          <p:nvPr/>
        </p:nvSpPr>
        <p:spPr bwMode="auto">
          <a:xfrm rot="10800000" flipV="1">
            <a:off x="29032200" y="30653831"/>
            <a:ext cx="16230600" cy="1828800"/>
          </a:xfrm>
          <a:prstGeom prst="rect">
            <a:avLst/>
          </a:prstGeom>
          <a:solidFill>
            <a:schemeClr val="bg1">
              <a:alpha val="3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lIns="448467" tIns="224234" rIns="448467" bIns="224234"/>
          <a:lstStyle/>
          <a:p>
            <a:pPr defTabSz="4483100">
              <a:defRPr/>
            </a:pPr>
            <a:r>
              <a:rPr lang="en-US" sz="2400" b="1" dirty="0" smtClean="0">
                <a:latin typeface="Arial" charset="0"/>
                <a:cs typeface="+mn-cs"/>
              </a:rPr>
              <a:t>ACKNOWLEDGEMENTS</a:t>
            </a:r>
          </a:p>
          <a:p>
            <a:pPr defTabSz="4483100">
              <a:defRPr/>
            </a:pPr>
            <a:r>
              <a:rPr lang="en-US" sz="2400" dirty="0" smtClean="0">
                <a:latin typeface="Arial" charset="0"/>
                <a:cs typeface="+mn-cs"/>
              </a:rPr>
              <a:t>Funded </a:t>
            </a:r>
            <a:r>
              <a:rPr lang="en-US" sz="2400" dirty="0">
                <a:latin typeface="Arial" charset="0"/>
                <a:cs typeface="+mn-cs"/>
              </a:rPr>
              <a:t>by the Canadian Institutes of Health Research Regional Partnerships Program (CIHR-RPP). </a:t>
            </a:r>
          </a:p>
          <a:p>
            <a:pPr defTabSz="4483100">
              <a:defRPr/>
            </a:pPr>
            <a:r>
              <a:rPr lang="en-US" sz="2400" dirty="0">
                <a:latin typeface="Arial" charset="0"/>
                <a:cs typeface="+mn-cs"/>
              </a:rPr>
              <a:t>We thank the community of</a:t>
            </a:r>
            <a:r>
              <a:rPr lang="en-US" sz="2400" dirty="0" smtClean="0">
                <a:latin typeface="Arial" charset="0"/>
                <a:cs typeface="+mn-cs"/>
              </a:rPr>
              <a:t> </a:t>
            </a:r>
            <a:r>
              <a:rPr lang="en-US" sz="2400" dirty="0" err="1" smtClean="0">
                <a:latin typeface="Arial" charset="0"/>
                <a:cs typeface="+mn-cs"/>
              </a:rPr>
              <a:t>Wasagamack</a:t>
            </a:r>
            <a:r>
              <a:rPr lang="en-US" sz="2400" dirty="0" smtClean="0">
                <a:latin typeface="Arial" charset="0"/>
                <a:cs typeface="+mn-cs"/>
              </a:rPr>
              <a:t>, </a:t>
            </a:r>
            <a:r>
              <a:rPr lang="en-US" sz="2400" dirty="0">
                <a:latin typeface="Arial" charset="0"/>
                <a:cs typeface="+mn-cs"/>
              </a:rPr>
              <a:t>Linda </a:t>
            </a:r>
            <a:r>
              <a:rPr lang="en-US" sz="2400" dirty="0" err="1">
                <a:latin typeface="Arial" charset="0"/>
                <a:cs typeface="+mn-cs"/>
              </a:rPr>
              <a:t>Manoakeesick</a:t>
            </a:r>
            <a:r>
              <a:rPr lang="en-US" sz="2400" dirty="0">
                <a:latin typeface="Arial" charset="0"/>
                <a:cs typeface="+mn-cs"/>
              </a:rPr>
              <a:t>,</a:t>
            </a:r>
            <a:r>
              <a:rPr lang="en-US" sz="2400" dirty="0" smtClean="0">
                <a:latin typeface="Arial" charset="0"/>
                <a:cs typeface="+mn-cs"/>
              </a:rPr>
              <a:t> Byron Beardy, Mark </a:t>
            </a:r>
            <a:r>
              <a:rPr lang="en-US" sz="2400" dirty="0" err="1" smtClean="0">
                <a:latin typeface="Arial" charset="0"/>
                <a:cs typeface="+mn-cs"/>
              </a:rPr>
              <a:t>Dourn</a:t>
            </a:r>
            <a:r>
              <a:rPr lang="en-US" sz="2400" dirty="0" smtClean="0">
                <a:latin typeface="Arial" charset="0"/>
                <a:cs typeface="+mn-cs"/>
              </a:rPr>
              <a:t>, Andy </a:t>
            </a:r>
            <a:r>
              <a:rPr lang="en-US" sz="2400" dirty="0">
                <a:latin typeface="Arial" charset="0"/>
                <a:cs typeface="+mn-cs"/>
              </a:rPr>
              <a:t>Wood, Four Arrows Regional Health Authority, and the </a:t>
            </a:r>
            <a:r>
              <a:rPr lang="en-US" sz="2400" dirty="0" err="1">
                <a:latin typeface="Arial" charset="0"/>
                <a:cs typeface="+mn-cs"/>
              </a:rPr>
              <a:t>Wasagamack</a:t>
            </a:r>
            <a:r>
              <a:rPr lang="en-US" sz="2400" dirty="0">
                <a:latin typeface="Arial" charset="0"/>
                <a:cs typeface="+mn-cs"/>
              </a:rPr>
              <a:t> Nursing Station for accommodations</a:t>
            </a:r>
            <a:r>
              <a:rPr lang="en-US" sz="2400" dirty="0" smtClean="0">
                <a:latin typeface="Arial" charset="0"/>
                <a:cs typeface="+mn-cs"/>
              </a:rPr>
              <a:t>.</a:t>
            </a:r>
          </a:p>
          <a:p>
            <a:pPr defTabSz="4483100">
              <a:defRPr/>
            </a:pPr>
            <a:endParaRPr lang="en-US" sz="2400" dirty="0">
              <a:latin typeface="Arial" charset="0"/>
              <a:cs typeface="+mn-cs"/>
            </a:endParaRPr>
          </a:p>
        </p:txBody>
      </p:sp>
      <p:sp>
        <p:nvSpPr>
          <p:cNvPr id="2078" name="TextBox 29"/>
          <p:cNvSpPr txBox="1">
            <a:spLocks noChangeArrowheads="1"/>
          </p:cNvSpPr>
          <p:nvPr/>
        </p:nvSpPr>
        <p:spPr bwMode="auto">
          <a:xfrm>
            <a:off x="685800" y="32254031"/>
            <a:ext cx="15697200" cy="461664"/>
          </a:xfrm>
          <a:prstGeom prst="rect">
            <a:avLst/>
          </a:prstGeom>
          <a:solidFill>
            <a:schemeClr val="bg1">
              <a:alpha val="30000"/>
            </a:schemeClr>
          </a:solidFill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483100">
              <a:defRPr/>
            </a:pPr>
            <a:r>
              <a:rPr lang="en-US" sz="2400" dirty="0">
                <a:latin typeface="Arial" charset="0"/>
                <a:cs typeface="+mn-cs"/>
              </a:rPr>
              <a:t>Figure 1. </a:t>
            </a:r>
            <a:r>
              <a:rPr lang="en-US" sz="2400" dirty="0" smtClean="0">
                <a:latin typeface="Arial" charset="0"/>
                <a:cs typeface="+mn-cs"/>
              </a:rPr>
              <a:t> What community people said was their number one priority for their community to </a:t>
            </a:r>
            <a:r>
              <a:rPr lang="en-US" sz="2400" dirty="0">
                <a:latin typeface="Arial" charset="0"/>
                <a:cs typeface="+mn-cs"/>
              </a:rPr>
              <a:t>eat healthier.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395400" y="6498431"/>
            <a:ext cx="4038600" cy="120015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ea typeface="Times New Roman" pitchFamily="-107" charset="0"/>
                <a:cs typeface="Times New Roman" pitchFamily="-107" charset="0"/>
              </a:rPr>
              <a:t>Moose meat and fish are dietary staples for many residents of </a:t>
            </a:r>
            <a:r>
              <a:rPr lang="en-US" sz="2400" dirty="0" err="1">
                <a:ea typeface="Times New Roman" pitchFamily="-107" charset="0"/>
                <a:cs typeface="Times New Roman" pitchFamily="-107" charset="0"/>
              </a:rPr>
              <a:t>Wasagamack</a:t>
            </a:r>
            <a:r>
              <a:rPr lang="en-US" sz="2400" dirty="0">
                <a:ea typeface="Times New Roman" pitchFamily="-107" charset="0"/>
                <a:cs typeface="Times New Roman" pitchFamily="-107" charset="0"/>
              </a:rPr>
              <a:t>.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0058400" y="7869238"/>
            <a:ext cx="5257800" cy="230832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defTabSz="4483100">
              <a:defRPr/>
            </a:pPr>
            <a:r>
              <a:rPr lang="en-US" sz="2400" dirty="0">
                <a:latin typeface="Arial" charset="0"/>
                <a:cs typeface="+mn-cs"/>
              </a:rPr>
              <a:t>In gardens throughout </a:t>
            </a:r>
            <a:r>
              <a:rPr lang="en-US" sz="2400" dirty="0" err="1">
                <a:latin typeface="Arial" charset="0"/>
                <a:cs typeface="+mn-cs"/>
              </a:rPr>
              <a:t>Wasagamack</a:t>
            </a:r>
            <a:r>
              <a:rPr lang="en-US" sz="2400" dirty="0">
                <a:latin typeface="Arial" charset="0"/>
                <a:cs typeface="+mn-cs"/>
              </a:rPr>
              <a:t> potatoes are a popular crop.</a:t>
            </a:r>
          </a:p>
          <a:p>
            <a:pPr defTabSz="4483100">
              <a:defRPr/>
            </a:pPr>
            <a:endParaRPr lang="en-US" sz="2400" dirty="0">
              <a:latin typeface="Arial" charset="0"/>
              <a:cs typeface="+mn-cs"/>
            </a:endParaRPr>
          </a:p>
          <a:p>
            <a:pPr defTabSz="4483100">
              <a:defRPr/>
            </a:pPr>
            <a:r>
              <a:rPr lang="en-US" sz="2400" dirty="0">
                <a:latin typeface="Arial" charset="0"/>
                <a:cs typeface="+mn-cs"/>
              </a:rPr>
              <a:t>The cold weather in spring and early summer prevented some people from </a:t>
            </a:r>
            <a:r>
              <a:rPr lang="en-US" sz="2400" dirty="0" smtClean="0">
                <a:latin typeface="Arial" charset="0"/>
                <a:cs typeface="+mn-cs"/>
              </a:rPr>
              <a:t>gardening in 2009.</a:t>
            </a:r>
            <a:endParaRPr lang="en-US" sz="2400" dirty="0">
              <a:latin typeface="Arial" charset="0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784800" y="5736431"/>
            <a:ext cx="4572000" cy="1939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 err="1"/>
              <a:t>Wasagamack</a:t>
            </a:r>
            <a:r>
              <a:rPr lang="en-US" sz="2400" dirty="0"/>
              <a:t> resident commented</a:t>
            </a:r>
            <a:r>
              <a:rPr lang="en-US" sz="2400" dirty="0" smtClean="0"/>
              <a:t> on the </a:t>
            </a:r>
            <a:r>
              <a:rPr lang="en-US" sz="2400" dirty="0"/>
              <a:t>high cost of one shopping bag that “One little white grocery bag at the store can cost $100”.</a:t>
            </a:r>
          </a:p>
        </p:txBody>
      </p:sp>
      <p:sp>
        <p:nvSpPr>
          <p:cNvPr id="5139" name="Rectangle 31"/>
          <p:cNvSpPr>
            <a:spLocks noChangeArrowheads="1"/>
          </p:cNvSpPr>
          <p:nvPr/>
        </p:nvSpPr>
        <p:spPr bwMode="auto">
          <a:xfrm>
            <a:off x="21356638" y="15679738"/>
            <a:ext cx="1857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40" name="Picture 5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" y="25853231"/>
            <a:ext cx="16002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3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43200" y="5811838"/>
            <a:ext cx="7040563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3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48600" y="2536031"/>
            <a:ext cx="7673975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3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994600" y="2078038"/>
            <a:ext cx="3132138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3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6271200" y="2840038"/>
            <a:ext cx="28495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5" name="Picture 3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9243000" y="4364038"/>
            <a:ext cx="248443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7" name="AutoShape 34"/>
          <p:cNvSpPr>
            <a:spLocks noChangeArrowheads="1"/>
          </p:cNvSpPr>
          <p:nvPr/>
        </p:nvSpPr>
        <p:spPr bwMode="auto">
          <a:xfrm>
            <a:off x="25679400" y="9775031"/>
            <a:ext cx="3352800" cy="2362200"/>
          </a:xfrm>
          <a:prstGeom prst="wedgeRectCallout">
            <a:avLst>
              <a:gd name="adj1" fmla="val -87046"/>
              <a:gd name="adj2" fmla="val 46285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2813"/>
            <a:r>
              <a:rPr lang="en-US" sz="2400" dirty="0"/>
              <a:t>Households often </a:t>
            </a:r>
            <a:r>
              <a:rPr lang="en-US" sz="2400" dirty="0" smtClean="0"/>
              <a:t>(20%</a:t>
            </a:r>
            <a:r>
              <a:rPr lang="en-US" sz="2400" dirty="0"/>
              <a:t>) and sometimes </a:t>
            </a:r>
            <a:r>
              <a:rPr lang="en-US" sz="2400" dirty="0" smtClean="0"/>
              <a:t>(45%</a:t>
            </a:r>
            <a:r>
              <a:rPr lang="en-US" sz="2400" dirty="0"/>
              <a:t>) ran out of money or food before they were able to buy more (total</a:t>
            </a:r>
            <a:r>
              <a:rPr lang="en-US" sz="2400" dirty="0" smtClean="0"/>
              <a:t> 65</a:t>
            </a:r>
            <a:r>
              <a:rPr lang="en-US" sz="2400" dirty="0"/>
              <a:t>%).</a:t>
            </a:r>
          </a:p>
        </p:txBody>
      </p:sp>
      <p:sp>
        <p:nvSpPr>
          <p:cNvPr id="5149" name="AutoShape 35"/>
          <p:cNvSpPr>
            <a:spLocks noChangeArrowheads="1"/>
          </p:cNvSpPr>
          <p:nvPr/>
        </p:nvSpPr>
        <p:spPr bwMode="auto">
          <a:xfrm>
            <a:off x="25984200" y="17623631"/>
            <a:ext cx="3429000" cy="1752600"/>
          </a:xfrm>
          <a:prstGeom prst="wedgeRectCallout">
            <a:avLst>
              <a:gd name="adj1" fmla="val -87260"/>
              <a:gd name="adj2" fmla="val 4938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2813"/>
            <a:r>
              <a:rPr lang="en-US" sz="2400" dirty="0" smtClean="0"/>
              <a:t>58% </a:t>
            </a:r>
            <a:r>
              <a:rPr lang="en-US" sz="2400" dirty="0"/>
              <a:t>sometimes could not afford to feed children healthy foods, or enough </a:t>
            </a:r>
            <a:r>
              <a:rPr lang="en-US" sz="2400" dirty="0" smtClean="0"/>
              <a:t>food (55%).</a:t>
            </a:r>
            <a:endParaRPr lang="en-US" sz="2400" dirty="0"/>
          </a:p>
        </p:txBody>
      </p:sp>
      <p:sp>
        <p:nvSpPr>
          <p:cNvPr id="5151" name="AutoShape 36"/>
          <p:cNvSpPr>
            <a:spLocks noChangeArrowheads="1"/>
          </p:cNvSpPr>
          <p:nvPr/>
        </p:nvSpPr>
        <p:spPr bwMode="auto">
          <a:xfrm>
            <a:off x="26212800" y="25015031"/>
            <a:ext cx="3276600" cy="2286000"/>
          </a:xfrm>
          <a:prstGeom prst="wedgeRectCallout">
            <a:avLst>
              <a:gd name="adj1" fmla="val -88431"/>
              <a:gd name="adj2" fmla="val 42782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2813"/>
            <a:r>
              <a:rPr lang="en-US" sz="2400" dirty="0" smtClean="0"/>
              <a:t>14% </a:t>
            </a:r>
            <a:r>
              <a:rPr lang="en-US" sz="2400" dirty="0"/>
              <a:t>of children did not eat for a whole </a:t>
            </a:r>
            <a:r>
              <a:rPr lang="en-US" sz="2400" dirty="0" smtClean="0"/>
              <a:t>day </a:t>
            </a:r>
            <a:r>
              <a:rPr lang="en-US" sz="2400" dirty="0"/>
              <a:t>because there wasn’t enough food or money for </a:t>
            </a:r>
            <a:r>
              <a:rPr lang="en-US" sz="2400" dirty="0" smtClean="0"/>
              <a:t>food and 29% were hungry.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7710</TotalTime>
  <Words>1515</Words>
  <Application>Microsoft Macintosh PowerPoint</Application>
  <PresentationFormat>Custom</PresentationFormat>
  <Paragraphs>68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Asfia Gulrukh Kamal</dc:creator>
  <cp:lastModifiedBy>Shirley Thompson</cp:lastModifiedBy>
  <cp:revision>293</cp:revision>
  <cp:lastPrinted>2009-07-17T00:09:31Z</cp:lastPrinted>
  <dcterms:created xsi:type="dcterms:W3CDTF">2010-01-19T02:14:50Z</dcterms:created>
  <dcterms:modified xsi:type="dcterms:W3CDTF">2010-01-19T16:59:34Z</dcterms:modified>
</cp:coreProperties>
</file>