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55"/>
  </p:notesMasterIdLst>
  <p:sldIdLst>
    <p:sldId id="274" r:id="rId4"/>
    <p:sldId id="275" r:id="rId5"/>
    <p:sldId id="272" r:id="rId6"/>
    <p:sldId id="273" r:id="rId7"/>
    <p:sldId id="257" r:id="rId8"/>
    <p:sldId id="258" r:id="rId9"/>
    <p:sldId id="259" r:id="rId10"/>
    <p:sldId id="260" r:id="rId11"/>
    <p:sldId id="261" r:id="rId12"/>
    <p:sldId id="262" r:id="rId13"/>
    <p:sldId id="263" r:id="rId14"/>
    <p:sldId id="264" r:id="rId15"/>
    <p:sldId id="265" r:id="rId16"/>
    <p:sldId id="266" r:id="rId17"/>
    <p:sldId id="271" r:id="rId18"/>
    <p:sldId id="279" r:id="rId19"/>
    <p:sldId id="276" r:id="rId20"/>
    <p:sldId id="307" r:id="rId21"/>
    <p:sldId id="306" r:id="rId22"/>
    <p:sldId id="303" r:id="rId23"/>
    <p:sldId id="281" r:id="rId24"/>
    <p:sldId id="283" r:id="rId25"/>
    <p:sldId id="315" r:id="rId26"/>
    <p:sldId id="316" r:id="rId27"/>
    <p:sldId id="287" r:id="rId28"/>
    <p:sldId id="308" r:id="rId29"/>
    <p:sldId id="317" r:id="rId30"/>
    <p:sldId id="286" r:id="rId31"/>
    <p:sldId id="373" r:id="rId32"/>
    <p:sldId id="290" r:id="rId33"/>
    <p:sldId id="367" r:id="rId34"/>
    <p:sldId id="368" r:id="rId35"/>
    <p:sldId id="291" r:id="rId36"/>
    <p:sldId id="311" r:id="rId37"/>
    <p:sldId id="370" r:id="rId38"/>
    <p:sldId id="371" r:id="rId39"/>
    <p:sldId id="369" r:id="rId40"/>
    <p:sldId id="319" r:id="rId41"/>
    <p:sldId id="322" r:id="rId42"/>
    <p:sldId id="323" r:id="rId43"/>
    <p:sldId id="325" r:id="rId44"/>
    <p:sldId id="327" r:id="rId45"/>
    <p:sldId id="328" r:id="rId46"/>
    <p:sldId id="330" r:id="rId47"/>
    <p:sldId id="331" r:id="rId48"/>
    <p:sldId id="332" r:id="rId49"/>
    <p:sldId id="334" r:id="rId50"/>
    <p:sldId id="361" r:id="rId51"/>
    <p:sldId id="363" r:id="rId52"/>
    <p:sldId id="364" r:id="rId53"/>
    <p:sldId id="365" r:id="rId5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CF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A8A8A9-A9AB-CB48-B3F1-D1BF5EB29065}" v="27" dt="2021-01-18T22:18:53.837"/>
    <p1510:client id="{A477391A-6095-E6BA-317C-CA28595B7FDD}" v="244" dt="2021-01-18T18:56:42.619"/>
    <p1510:client id="{B44AEDC8-B953-E465-A269-268B1179707C}" v="88" dt="2021-01-18T19:53:52.459"/>
    <p1510:client id="{FE64D7AE-02E9-C12E-B7FA-EEFA42C1F711}" v="153" dt="2021-01-18T17:08:41.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43" autoAdjust="0"/>
  </p:normalViewPr>
  <p:slideViewPr>
    <p:cSldViewPr>
      <p:cViewPr varScale="1">
        <p:scale>
          <a:sx n="109" d="100"/>
          <a:sy n="109" d="100"/>
        </p:scale>
        <p:origin x="1680" y="108"/>
      </p:cViewPr>
      <p:guideLst>
        <p:guide orient="horz" pos="2160"/>
        <p:guide pos="2880"/>
      </p:guideLst>
    </p:cSldViewPr>
  </p:slideViewPr>
  <p:outlineViewPr>
    <p:cViewPr>
      <p:scale>
        <a:sx n="33" d="100"/>
        <a:sy n="33" d="100"/>
      </p:scale>
      <p:origin x="0" y="-246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408F9E-D650-4C7A-9283-6E1595CC86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CA"/>
          </a:p>
        </p:txBody>
      </p:sp>
      <p:sp>
        <p:nvSpPr>
          <p:cNvPr id="3" name="Date Placeholder 2">
            <a:extLst>
              <a:ext uri="{FF2B5EF4-FFF2-40B4-BE49-F238E27FC236}">
                <a16:creationId xmlns:a16="http://schemas.microsoft.com/office/drawing/2014/main" id="{FEA92021-DE2F-4803-8F63-B1809B5D989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DB2CDA4-3F60-496C-91DE-ED062B5EC351}" type="datetimeFigureOut">
              <a:rPr lang="en-CA"/>
              <a:pPr>
                <a:defRPr/>
              </a:pPr>
              <a:t>2021-01-19</a:t>
            </a:fld>
            <a:endParaRPr lang="en-CA"/>
          </a:p>
        </p:txBody>
      </p:sp>
      <p:sp>
        <p:nvSpPr>
          <p:cNvPr id="4" name="Slide Image Placeholder 3">
            <a:extLst>
              <a:ext uri="{FF2B5EF4-FFF2-40B4-BE49-F238E27FC236}">
                <a16:creationId xmlns:a16="http://schemas.microsoft.com/office/drawing/2014/main" id="{DA332F41-7FE4-4D62-ABB5-0FE4C670E15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C5B4106F-E533-4CDE-99AA-D6BBEAD7611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32854591-3A16-47DE-BCF5-E75FABC96B6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CA"/>
          </a:p>
        </p:txBody>
      </p:sp>
      <p:sp>
        <p:nvSpPr>
          <p:cNvPr id="7" name="Slide Number Placeholder 6">
            <a:extLst>
              <a:ext uri="{FF2B5EF4-FFF2-40B4-BE49-F238E27FC236}">
                <a16:creationId xmlns:a16="http://schemas.microsoft.com/office/drawing/2014/main" id="{34605FDA-1F6E-4A61-80A9-0B63405716A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5FCF200-00A4-4F09-B4C5-2A7FC769DFE4}" type="slidenum">
              <a:rPr lang="en-CA" altLang="en-US"/>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D41F965-413D-4C96-9401-2544449E2B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F2E5F1A-763C-4EAF-BB11-FD24FEDD89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4CC68D0-F153-4A8B-92EE-CF4ED6C4D9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B65393-92E4-4634-AEC8-2ED2B83C3743}" type="slidenum">
              <a:rPr lang="en-CA" altLang="en-US"/>
              <a:pPr/>
              <a:t>16</a:t>
            </a:fld>
            <a:endParaRPr lang="en-C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E1F91F4-3D49-4CC9-A293-5B15DE6FBF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FD4664BF-0979-4D85-AA3C-90952A02FD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7652" name="Slide Number Placeholder 3">
            <a:extLst>
              <a:ext uri="{FF2B5EF4-FFF2-40B4-BE49-F238E27FC236}">
                <a16:creationId xmlns:a16="http://schemas.microsoft.com/office/drawing/2014/main" id="{1515BFBA-AD07-4937-9F7C-3B8A8C5E3C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1DB699-C63A-4E4E-BA94-30F592A353B2}" type="slidenum">
              <a:rPr lang="en-CA" altLang="en-US"/>
              <a:pPr/>
              <a:t>22</a:t>
            </a:fld>
            <a:endParaRPr lang="en-C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D1A107C9-ECB1-4291-A2B9-6EAB4B8BCC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F6DEF540-A61C-4513-80B0-D98F273882E4}" type="slidenum">
              <a:rPr lang="en-US" altLang="en-US"/>
              <a:pPr/>
              <a:t>38</a:t>
            </a:fld>
            <a:endParaRPr lang="en-US" altLang="en-US"/>
          </a:p>
        </p:txBody>
      </p:sp>
      <p:sp>
        <p:nvSpPr>
          <p:cNvPr id="41987" name="Rectangle 2">
            <a:extLst>
              <a:ext uri="{FF2B5EF4-FFF2-40B4-BE49-F238E27FC236}">
                <a16:creationId xmlns:a16="http://schemas.microsoft.com/office/drawing/2014/main" id="{FDC539CF-6F98-49F5-9F6E-1B3862BBF299}"/>
              </a:ext>
            </a:extLst>
          </p:cNvPr>
          <p:cNvSpPr>
            <a:spLocks noGrp="1" noRot="1" noChangeAspect="1" noChangeArrowheads="1" noTextEdit="1"/>
          </p:cNvSpPr>
          <p:nvPr>
            <p:ph type="sldImg"/>
          </p:nvPr>
        </p:nvSpPr>
        <p:spPr bwMode="auto">
          <a:xfrm>
            <a:off x="1193800" y="706438"/>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a:extLst>
              <a:ext uri="{FF2B5EF4-FFF2-40B4-BE49-F238E27FC236}">
                <a16:creationId xmlns:a16="http://schemas.microsoft.com/office/drawing/2014/main" id="{F8151AC8-1F93-47C9-BEF5-BB5F2FE5F6F5}"/>
              </a:ext>
            </a:extLst>
          </p:cNvPr>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solidFill>
                  <a:srgbClr val="000000"/>
                </a:solidFill>
              </a:rPr>
              <a:t>2.  The Varian 700ES ICP</a:t>
            </a:r>
          </a:p>
          <a:p>
            <a:pPr eaLnBrk="1" hangingPunct="1"/>
            <a:endParaRPr lang="en-US" altLang="en-US">
              <a:solidFill>
                <a:srgbClr val="000000"/>
              </a:solidFill>
            </a:endParaRPr>
          </a:p>
          <a:p>
            <a:pPr eaLnBrk="1" hangingPunct="1"/>
            <a:r>
              <a:rPr lang="en-US" altLang="en-US">
                <a:solidFill>
                  <a:srgbClr val="000000"/>
                </a:solidFill>
              </a:rPr>
              <a:t>•  Central controlled by computer</a:t>
            </a:r>
          </a:p>
          <a:p>
            <a:pPr eaLnBrk="1" hangingPunct="1"/>
            <a:r>
              <a:rPr lang="en-US" altLang="en-US">
                <a:solidFill>
                  <a:srgbClr val="0000FF"/>
                </a:solidFill>
              </a:rPr>
              <a:t>•  </a:t>
            </a:r>
            <a:r>
              <a:rPr lang="en-US" altLang="en-US">
                <a:solidFill>
                  <a:srgbClr val="000000"/>
                </a:solidFill>
              </a:rPr>
              <a:t>Uses 32-bit software under Windows operating system</a:t>
            </a:r>
          </a:p>
          <a:p>
            <a:pPr eaLnBrk="1" hangingPunct="1"/>
            <a:r>
              <a:rPr lang="en-US" altLang="en-US">
                <a:solidFill>
                  <a:srgbClr val="0000FF"/>
                </a:solidFill>
              </a:rPr>
              <a:t>•  Fully automated using an autosampler</a:t>
            </a:r>
            <a:endParaRPr lang="en-US" altLang="en-US">
              <a:solidFill>
                <a:srgbClr val="000000"/>
              </a:solidFill>
            </a:endParaRPr>
          </a:p>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FD6228D4-7627-403C-B207-2B97B28503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B70E9A0F-9443-4A66-B36F-124CD818DE94}" type="slidenum">
              <a:rPr lang="en-US" altLang="en-US"/>
              <a:pPr/>
              <a:t>39</a:t>
            </a:fld>
            <a:endParaRPr lang="en-US" altLang="en-US"/>
          </a:p>
        </p:txBody>
      </p:sp>
      <p:sp>
        <p:nvSpPr>
          <p:cNvPr id="44035" name="Rectangle 2">
            <a:extLst>
              <a:ext uri="{FF2B5EF4-FFF2-40B4-BE49-F238E27FC236}">
                <a16:creationId xmlns:a16="http://schemas.microsoft.com/office/drawing/2014/main" id="{32ED6F32-5032-457E-BC0B-6B42FCD9C2AD}"/>
              </a:ext>
            </a:extLst>
          </p:cNvPr>
          <p:cNvSpPr>
            <a:spLocks noChangeArrowheads="1"/>
          </p:cNvSpPr>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177" tIns="46589" rIns="93177" bIns="4658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44036" name="Rectangle 3">
            <a:extLst>
              <a:ext uri="{FF2B5EF4-FFF2-40B4-BE49-F238E27FC236}">
                <a16:creationId xmlns:a16="http://schemas.microsoft.com/office/drawing/2014/main" id="{D6751D83-CF7B-4777-A319-AD1B74F1BEFB}"/>
              </a:ext>
            </a:extLst>
          </p:cNvPr>
          <p:cNvSpPr>
            <a:spLocks noChangeArrowheads="1"/>
          </p:cNvSpPr>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412" tIns="0" rIns="19412" bIns="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000" i="1">
                <a:latin typeface="Times New Roman" panose="02020603050405020304" pitchFamily="18" charset="0"/>
              </a:rPr>
              <a:t>10</a:t>
            </a:r>
          </a:p>
        </p:txBody>
      </p:sp>
      <p:sp>
        <p:nvSpPr>
          <p:cNvPr id="44037" name="Rectangle 4">
            <a:extLst>
              <a:ext uri="{FF2B5EF4-FFF2-40B4-BE49-F238E27FC236}">
                <a16:creationId xmlns:a16="http://schemas.microsoft.com/office/drawing/2014/main" id="{4B47C7B2-15E2-4C74-B6D7-DDB5844E9B7A}"/>
              </a:ext>
            </a:extLst>
          </p:cNvPr>
          <p:cNvSpPr>
            <a:spLocks noChangeArrowheads="1"/>
          </p:cNvSpPr>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177" tIns="46589" rIns="93177" bIns="4658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44038" name="Rectangle 5">
            <a:extLst>
              <a:ext uri="{FF2B5EF4-FFF2-40B4-BE49-F238E27FC236}">
                <a16:creationId xmlns:a16="http://schemas.microsoft.com/office/drawing/2014/main" id="{F022908A-0226-4966-8495-F4D16D8794DD}"/>
              </a:ext>
            </a:extLst>
          </p:cNvPr>
          <p:cNvSpPr>
            <a:spLocks noChangeArrowheads="1"/>
          </p:cNvSpP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177" tIns="46589" rIns="93177" bIns="4658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44039" name="Rectangle 6">
            <a:extLst>
              <a:ext uri="{FF2B5EF4-FFF2-40B4-BE49-F238E27FC236}">
                <a16:creationId xmlns:a16="http://schemas.microsoft.com/office/drawing/2014/main" id="{6789F310-678B-404E-94BE-844471ECA2C5}"/>
              </a:ext>
            </a:extLst>
          </p:cNvPr>
          <p:cNvSpPr>
            <a:spLocks noChangeArrowheads="1"/>
          </p:cNvSpPr>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177" tIns="46589" rIns="93177" bIns="4658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44040" name="Rectangle 7">
            <a:extLst>
              <a:ext uri="{FF2B5EF4-FFF2-40B4-BE49-F238E27FC236}">
                <a16:creationId xmlns:a16="http://schemas.microsoft.com/office/drawing/2014/main" id="{4B409200-0AE6-421A-A855-1036A6E52A92}"/>
              </a:ext>
            </a:extLst>
          </p:cNvPr>
          <p:cNvSpPr>
            <a:spLocks noChangeArrowheads="1"/>
          </p:cNvSpPr>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412" tIns="0" rIns="19412" bIns="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000" i="1">
                <a:latin typeface="Times New Roman" panose="02020603050405020304" pitchFamily="18" charset="0"/>
              </a:rPr>
              <a:t>10</a:t>
            </a:r>
          </a:p>
        </p:txBody>
      </p:sp>
      <p:sp>
        <p:nvSpPr>
          <p:cNvPr id="44041" name="Rectangle 8">
            <a:extLst>
              <a:ext uri="{FF2B5EF4-FFF2-40B4-BE49-F238E27FC236}">
                <a16:creationId xmlns:a16="http://schemas.microsoft.com/office/drawing/2014/main" id="{5D03FFEB-87B2-40E7-BC02-7E535CB72CCE}"/>
              </a:ext>
            </a:extLst>
          </p:cNvPr>
          <p:cNvSpPr>
            <a:spLocks noChangeArrowheads="1"/>
          </p:cNvSpPr>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177" tIns="46589" rIns="93177" bIns="4658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44042" name="Rectangle 9">
            <a:extLst>
              <a:ext uri="{FF2B5EF4-FFF2-40B4-BE49-F238E27FC236}">
                <a16:creationId xmlns:a16="http://schemas.microsoft.com/office/drawing/2014/main" id="{F5783166-5A17-4577-8504-D55ED94308EE}"/>
              </a:ext>
            </a:extLst>
          </p:cNvPr>
          <p:cNvSpPr>
            <a:spLocks noChangeArrowheads="1"/>
          </p:cNvSpP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177" tIns="46589" rIns="93177" bIns="4658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CA" altLang="en-US"/>
          </a:p>
        </p:txBody>
      </p:sp>
      <p:sp>
        <p:nvSpPr>
          <p:cNvPr id="44043" name="Rectangle 10">
            <a:extLst>
              <a:ext uri="{FF2B5EF4-FFF2-40B4-BE49-F238E27FC236}">
                <a16:creationId xmlns:a16="http://schemas.microsoft.com/office/drawing/2014/main" id="{A4A13B04-5CF5-4B34-9CDB-3E29C789055E}"/>
              </a:ext>
            </a:extLst>
          </p:cNvPr>
          <p:cNvSpPr>
            <a:spLocks noGrp="1" noRot="1" noChangeAspect="1" noChangeArrowheads="1" noTextEdit="1"/>
          </p:cNvSpPr>
          <p:nvPr>
            <p:ph type="sldImg"/>
          </p:nvPr>
        </p:nvSpPr>
        <p:spPr bwMode="auto">
          <a:xfrm>
            <a:off x="1189038" y="703263"/>
            <a:ext cx="4632325" cy="34734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4044" name="Rectangle 11">
            <a:extLst>
              <a:ext uri="{FF2B5EF4-FFF2-40B4-BE49-F238E27FC236}">
                <a16:creationId xmlns:a16="http://schemas.microsoft.com/office/drawing/2014/main" id="{2B375A09-500A-46CF-BB56-8A3010E77A35}"/>
              </a:ext>
            </a:extLst>
          </p:cNvPr>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1775" indent="-231775" eaLnBrk="1" hangingPunct="1">
              <a:buFontTx/>
              <a:buChar char="•"/>
            </a:pPr>
            <a:r>
              <a:rPr lang="en-US" altLang="en-US">
                <a:latin typeface="ArialNarrow" charset="0"/>
              </a:rPr>
              <a:t>Sample introduction components of the Varian radial ICP</a:t>
            </a:r>
          </a:p>
          <a:p>
            <a:pPr marL="698500" lvl="1" indent="-231775" eaLnBrk="1" hangingPunct="1">
              <a:buFontTx/>
              <a:buChar char="•"/>
            </a:pPr>
            <a:r>
              <a:rPr lang="en-US" altLang="en-US">
                <a:latin typeface="ArialNarrow" charset="0"/>
              </a:rPr>
              <a:t>Peristaltic pump</a:t>
            </a:r>
          </a:p>
          <a:p>
            <a:pPr marL="698500" lvl="1" indent="-231775" eaLnBrk="1" hangingPunct="1">
              <a:buFontTx/>
              <a:buChar char="•"/>
            </a:pPr>
            <a:r>
              <a:rPr lang="en-US" altLang="en-US">
                <a:latin typeface="ArialNarrow" charset="0"/>
              </a:rPr>
              <a:t>Nebulizer</a:t>
            </a:r>
          </a:p>
          <a:p>
            <a:pPr marL="698500" lvl="1" indent="-231775" eaLnBrk="1" hangingPunct="1">
              <a:buFontTx/>
              <a:buChar char="•"/>
            </a:pPr>
            <a:r>
              <a:rPr lang="en-US" altLang="en-US">
                <a:latin typeface="ArialNarrow" charset="0"/>
              </a:rPr>
              <a:t>Nebulizer pressure regulator and pressure gauge (optional on 720ES series, standard on 710ES series)</a:t>
            </a:r>
          </a:p>
          <a:p>
            <a:pPr marL="698500" lvl="1" indent="-231775" eaLnBrk="1" hangingPunct="1">
              <a:buFontTx/>
              <a:buChar char="•"/>
            </a:pPr>
            <a:r>
              <a:rPr lang="en-US" altLang="en-US">
                <a:latin typeface="ArialNarrow" charset="0"/>
              </a:rPr>
              <a:t>Spraychamber – Sturman-Masters shown (low volume glass cyclonic can be used also)</a:t>
            </a:r>
          </a:p>
          <a:p>
            <a:pPr marL="231775" indent="-231775" eaLnBrk="1" hangingPunct="1"/>
            <a:endParaRPr lang="en-US" altLang="en-US">
              <a:latin typeface="ArialNarrow" charset="0"/>
            </a:endParaRPr>
          </a:p>
          <a:p>
            <a:pPr marL="231775" indent="-231775" eaLnBrk="1" hangingPunct="1"/>
            <a:endParaRPr lang="en-US" altLang="en-US">
              <a:latin typeface="ArialNarrow"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5029DC1B-B929-4D88-87AD-60459DE39B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122AF1D8-2C6E-43A2-9EA0-B8B89D91A187}" type="slidenum">
              <a:rPr lang="en-US" altLang="en-US"/>
              <a:pPr/>
              <a:t>40</a:t>
            </a:fld>
            <a:endParaRPr lang="en-US" altLang="en-US"/>
          </a:p>
        </p:txBody>
      </p:sp>
      <p:sp>
        <p:nvSpPr>
          <p:cNvPr id="46083" name="Rectangle 2">
            <a:extLst>
              <a:ext uri="{FF2B5EF4-FFF2-40B4-BE49-F238E27FC236}">
                <a16:creationId xmlns:a16="http://schemas.microsoft.com/office/drawing/2014/main" id="{C0CC4450-C701-420E-A049-9192B8E3C753}"/>
              </a:ext>
            </a:extLst>
          </p:cNvPr>
          <p:cNvSpPr>
            <a:spLocks noGrp="1" noRot="1" noChangeAspect="1" noChangeArrowheads="1" noTextEdit="1"/>
          </p:cNvSpPr>
          <p:nvPr>
            <p:ph type="sldImg"/>
          </p:nvPr>
        </p:nvSpPr>
        <p:spPr bwMode="auto">
          <a:xfrm>
            <a:off x="1338263" y="814388"/>
            <a:ext cx="4335462" cy="3251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a:extLst>
              <a:ext uri="{FF2B5EF4-FFF2-40B4-BE49-F238E27FC236}">
                <a16:creationId xmlns:a16="http://schemas.microsoft.com/office/drawing/2014/main" id="{C37BC5CC-529B-478C-B321-96486816C479}"/>
              </a:ext>
            </a:extLst>
          </p:cNvPr>
          <p:cNvSpPr>
            <a:spLocks noGrp="1" noChangeArrowheads="1"/>
          </p:cNvSpPr>
          <p:nvPr>
            <p:ph type="body" idx="1"/>
          </p:nvPr>
        </p:nvSpPr>
        <p:spPr bwMode="auto">
          <a:xfrm>
            <a:off x="935038" y="4421188"/>
            <a:ext cx="5140325" cy="391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n-AU" altLang="en-US"/>
              <a:t>Cross section of Radial Torch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96C1161E-B4F4-4090-A612-ECE050EE21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CB418327-D92D-405D-BF23-FFF95A65A657}" type="slidenum">
              <a:rPr lang="en-US" altLang="en-US"/>
              <a:pPr/>
              <a:t>45</a:t>
            </a:fld>
            <a:endParaRPr lang="en-US" altLang="en-US"/>
          </a:p>
        </p:txBody>
      </p:sp>
      <p:sp>
        <p:nvSpPr>
          <p:cNvPr id="52227" name="Rectangle 2">
            <a:extLst>
              <a:ext uri="{FF2B5EF4-FFF2-40B4-BE49-F238E27FC236}">
                <a16:creationId xmlns:a16="http://schemas.microsoft.com/office/drawing/2014/main" id="{190F10F9-07CA-4FC3-919B-722882B8DE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a:extLst>
              <a:ext uri="{FF2B5EF4-FFF2-40B4-BE49-F238E27FC236}">
                <a16:creationId xmlns:a16="http://schemas.microsoft.com/office/drawing/2014/main" id="{AA6D65C6-0DF8-4697-A47A-AA994B3A35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background also tends to rise with higher power. The extent of this increase  will depend on the wavelength, with the greater increase at higher wavelengths. It is important to monitor the effect on background because, depending on the wavelength, an increase in the measured signal with higher power may only be due to an increase in the background and not necessarily to a net increase in analyte signal. This is often the case with soft lines (e.g., K 766.491 nm, Na 589.592 nm) and optimizing for signal-to-background ratio will usually  produce the best conditions for measuring trace levels of these analyte types.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4979A0C3-6E1B-45EB-8C6D-29AD2B0E25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B4856A66-327F-4F6C-9881-03F669FCB952}" type="slidenum">
              <a:rPr lang="en-US" altLang="en-US"/>
              <a:pPr/>
              <a:t>49</a:t>
            </a:fld>
            <a:endParaRPr lang="en-US" altLang="en-US"/>
          </a:p>
        </p:txBody>
      </p:sp>
      <p:sp>
        <p:nvSpPr>
          <p:cNvPr id="60419" name="Rectangle 2">
            <a:extLst>
              <a:ext uri="{FF2B5EF4-FFF2-40B4-BE49-F238E27FC236}">
                <a16:creationId xmlns:a16="http://schemas.microsoft.com/office/drawing/2014/main" id="{A5A05C19-C6D1-40F2-B265-E0E411B29C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a:extLst>
              <a:ext uri="{FF2B5EF4-FFF2-40B4-BE49-F238E27FC236}">
                <a16:creationId xmlns:a16="http://schemas.microsoft.com/office/drawing/2014/main" id="{0841F311-93B7-471A-96E4-D1C354CA4B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Samples are weighed into porcelin or other containers and ashed at high temperature to burn off the organic material and leave only the ash.  The ash is then dissolved on hot plate in strrong nitric acid, aqua regia or other acid combinations.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73899E94-284C-4908-A4BF-E3CF8C23A6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435B1F3D-A934-4B86-B5C2-37A6D33CAD6B}" type="slidenum">
              <a:rPr lang="en-US" altLang="en-US"/>
              <a:pPr/>
              <a:t>51</a:t>
            </a:fld>
            <a:endParaRPr lang="en-US" altLang="en-US"/>
          </a:p>
        </p:txBody>
      </p:sp>
      <p:sp>
        <p:nvSpPr>
          <p:cNvPr id="63491" name="Rectangle 2">
            <a:extLst>
              <a:ext uri="{FF2B5EF4-FFF2-40B4-BE49-F238E27FC236}">
                <a16:creationId xmlns:a16="http://schemas.microsoft.com/office/drawing/2014/main" id="{560C0024-345E-404C-8F9A-A463A290ED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a:extLst>
              <a:ext uri="{FF2B5EF4-FFF2-40B4-BE49-F238E27FC236}">
                <a16:creationId xmlns:a16="http://schemas.microsoft.com/office/drawing/2014/main" id="{24303CB1-FDEF-4981-BF28-824A98E458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 closed cells are usually made of an inert material like nylon and usually are quite expensive.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21AAF95B-61BB-437C-A853-2E197B2F98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A7594F5-FF78-4E6F-BE3A-B5ED21EEC0C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2501FBB-B224-49FF-AF31-B4DD55F5667B}"/>
              </a:ext>
            </a:extLst>
          </p:cNvPr>
          <p:cNvSpPr>
            <a:spLocks noGrp="1" noChangeArrowheads="1"/>
          </p:cNvSpPr>
          <p:nvPr>
            <p:ph type="sldNum" sz="quarter" idx="12"/>
          </p:nvPr>
        </p:nvSpPr>
        <p:spPr>
          <a:ln/>
        </p:spPr>
        <p:txBody>
          <a:bodyPr/>
          <a:lstStyle>
            <a:lvl1pPr>
              <a:defRPr/>
            </a:lvl1pPr>
          </a:lstStyle>
          <a:p>
            <a:fld id="{089AD69E-CCA3-408F-89F7-311D9151EC85}" type="slidenum">
              <a:rPr lang="en-US" altLang="en-US"/>
              <a:pPr/>
              <a:t>‹#›</a:t>
            </a:fld>
            <a:endParaRPr lang="en-US" altLang="en-US"/>
          </a:p>
        </p:txBody>
      </p:sp>
    </p:spTree>
    <p:extLst>
      <p:ext uri="{BB962C8B-B14F-4D97-AF65-F5344CB8AC3E}">
        <p14:creationId xmlns:p14="http://schemas.microsoft.com/office/powerpoint/2010/main" val="16733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C5DDAB1-3E0D-41E0-B465-530B79EC861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87B8F67-A57E-4251-A5E1-4FEB4661B68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13F745C-845B-44CB-BFAE-58CC3FF8B713}"/>
              </a:ext>
            </a:extLst>
          </p:cNvPr>
          <p:cNvSpPr>
            <a:spLocks noGrp="1" noChangeArrowheads="1"/>
          </p:cNvSpPr>
          <p:nvPr>
            <p:ph type="sldNum" sz="quarter" idx="12"/>
          </p:nvPr>
        </p:nvSpPr>
        <p:spPr>
          <a:ln/>
        </p:spPr>
        <p:txBody>
          <a:bodyPr/>
          <a:lstStyle>
            <a:lvl1pPr>
              <a:defRPr/>
            </a:lvl1pPr>
          </a:lstStyle>
          <a:p>
            <a:fld id="{51E74FEA-F7D3-4D81-BA62-E3386F9F28B4}" type="slidenum">
              <a:rPr lang="en-US" altLang="en-US"/>
              <a:pPr/>
              <a:t>‹#›</a:t>
            </a:fld>
            <a:endParaRPr lang="en-US" altLang="en-US"/>
          </a:p>
        </p:txBody>
      </p:sp>
    </p:spTree>
    <p:extLst>
      <p:ext uri="{BB962C8B-B14F-4D97-AF65-F5344CB8AC3E}">
        <p14:creationId xmlns:p14="http://schemas.microsoft.com/office/powerpoint/2010/main" val="181015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8666F0D-C151-447B-AEE5-E913E543EDA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34234A1-F784-4B1D-A6C0-F6C6F9CF138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E8A41AF-D837-4FE0-B82B-C49C2F2F0290}"/>
              </a:ext>
            </a:extLst>
          </p:cNvPr>
          <p:cNvSpPr>
            <a:spLocks noGrp="1" noChangeArrowheads="1"/>
          </p:cNvSpPr>
          <p:nvPr>
            <p:ph type="sldNum" sz="quarter" idx="12"/>
          </p:nvPr>
        </p:nvSpPr>
        <p:spPr>
          <a:ln/>
        </p:spPr>
        <p:txBody>
          <a:bodyPr/>
          <a:lstStyle>
            <a:lvl1pPr>
              <a:defRPr/>
            </a:lvl1pPr>
          </a:lstStyle>
          <a:p>
            <a:fld id="{2CC40ED8-369C-45DB-9661-A6F37FACDEFD}" type="slidenum">
              <a:rPr lang="en-US" altLang="en-US"/>
              <a:pPr/>
              <a:t>‹#›</a:t>
            </a:fld>
            <a:endParaRPr lang="en-US" altLang="en-US"/>
          </a:p>
        </p:txBody>
      </p:sp>
    </p:spTree>
    <p:extLst>
      <p:ext uri="{BB962C8B-B14F-4D97-AF65-F5344CB8AC3E}">
        <p14:creationId xmlns:p14="http://schemas.microsoft.com/office/powerpoint/2010/main" val="3387299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Placeholder 21"/>
          <p:cNvSpPr>
            <a:spLocks noGrp="1"/>
          </p:cNvSpPr>
          <p:nvPr>
            <p:ph type="title"/>
          </p:nvPr>
        </p:nvSpPr>
        <p:spPr>
          <a:xfrm>
            <a:off x="466725" y="1258888"/>
            <a:ext cx="8229600" cy="1143000"/>
          </a:xfrm>
          <a:prstGeom prst="rect">
            <a:avLst/>
          </a:prstGeom>
          <a:noFill/>
        </p:spPr>
        <p:txBody>
          <a:bodyPr rtlCol="0">
            <a:normAutofit/>
          </a:bodyPr>
          <a:lstStyle/>
          <a:p>
            <a:r>
              <a:rPr lang="en-US" dirty="0"/>
              <a:t>Click to edit Master title style</a:t>
            </a:r>
          </a:p>
        </p:txBody>
      </p:sp>
      <p:sp>
        <p:nvSpPr>
          <p:cNvPr id="3" name="Text Placeholder 22"/>
          <p:cNvSpPr>
            <a:spLocks noGrp="1"/>
          </p:cNvSpPr>
          <p:nvPr>
            <p:ph idx="1"/>
          </p:nvPr>
        </p:nvSpPr>
        <p:spPr>
          <a:xfrm>
            <a:off x="457200" y="2610196"/>
            <a:ext cx="8229600" cy="3338167"/>
          </a:xfrm>
          <a:prstGeom prst="rect">
            <a:avLst/>
          </a:prstGeom>
        </p:spPr>
        <p:txBody>
          <a:bodyPr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762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39793EB-D480-40E6-AF3D-8839511C799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6FD071C-B7D2-4F2F-A5B7-02FDC4E955C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10873A0-D636-4F85-AD7F-798CFA13B441}"/>
              </a:ext>
            </a:extLst>
          </p:cNvPr>
          <p:cNvSpPr>
            <a:spLocks noGrp="1" noChangeArrowheads="1"/>
          </p:cNvSpPr>
          <p:nvPr>
            <p:ph type="sldNum" sz="quarter" idx="12"/>
          </p:nvPr>
        </p:nvSpPr>
        <p:spPr>
          <a:ln/>
        </p:spPr>
        <p:txBody>
          <a:bodyPr/>
          <a:lstStyle>
            <a:lvl1pPr>
              <a:defRPr/>
            </a:lvl1pPr>
          </a:lstStyle>
          <a:p>
            <a:fld id="{0F3B0B03-8EDA-4125-9879-338E619887B0}" type="slidenum">
              <a:rPr lang="en-US" altLang="en-US"/>
              <a:pPr/>
              <a:t>‹#›</a:t>
            </a:fld>
            <a:endParaRPr lang="en-US" altLang="en-US"/>
          </a:p>
        </p:txBody>
      </p:sp>
    </p:spTree>
    <p:extLst>
      <p:ext uri="{BB962C8B-B14F-4D97-AF65-F5344CB8AC3E}">
        <p14:creationId xmlns:p14="http://schemas.microsoft.com/office/powerpoint/2010/main" val="1610117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AE662195-83F4-45F6-AE17-6AE07D31BE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5C70B41-7A92-4D5D-924D-0356420ED3C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85B48D4-33F7-4DA4-94BE-A30A5C1B3E31}"/>
              </a:ext>
            </a:extLst>
          </p:cNvPr>
          <p:cNvSpPr>
            <a:spLocks noGrp="1" noChangeArrowheads="1"/>
          </p:cNvSpPr>
          <p:nvPr>
            <p:ph type="sldNum" sz="quarter" idx="12"/>
          </p:nvPr>
        </p:nvSpPr>
        <p:spPr>
          <a:ln/>
        </p:spPr>
        <p:txBody>
          <a:bodyPr/>
          <a:lstStyle>
            <a:lvl1pPr>
              <a:defRPr/>
            </a:lvl1pPr>
          </a:lstStyle>
          <a:p>
            <a:fld id="{44EA2B80-0CB6-454D-AD74-DA2935122817}" type="slidenum">
              <a:rPr lang="en-US" altLang="en-US"/>
              <a:pPr/>
              <a:t>‹#›</a:t>
            </a:fld>
            <a:endParaRPr lang="en-US" altLang="en-US"/>
          </a:p>
        </p:txBody>
      </p:sp>
    </p:spTree>
    <p:extLst>
      <p:ext uri="{BB962C8B-B14F-4D97-AF65-F5344CB8AC3E}">
        <p14:creationId xmlns:p14="http://schemas.microsoft.com/office/powerpoint/2010/main" val="91070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ECE7757-CA8D-442C-8F2B-B3F2B6AA869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54E3C3E-B729-4868-9D09-20F16225CA7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C465BA1-B8DF-45FD-977D-5CD164E93D3B}"/>
              </a:ext>
            </a:extLst>
          </p:cNvPr>
          <p:cNvSpPr>
            <a:spLocks noGrp="1" noChangeArrowheads="1"/>
          </p:cNvSpPr>
          <p:nvPr>
            <p:ph type="sldNum" sz="quarter" idx="12"/>
          </p:nvPr>
        </p:nvSpPr>
        <p:spPr>
          <a:ln/>
        </p:spPr>
        <p:txBody>
          <a:bodyPr/>
          <a:lstStyle>
            <a:lvl1pPr>
              <a:defRPr/>
            </a:lvl1pPr>
          </a:lstStyle>
          <a:p>
            <a:fld id="{5E92400F-1DFD-4BB5-AA9C-9BB93C9471D1}" type="slidenum">
              <a:rPr lang="en-US" altLang="en-US"/>
              <a:pPr/>
              <a:t>‹#›</a:t>
            </a:fld>
            <a:endParaRPr lang="en-US" altLang="en-US"/>
          </a:p>
        </p:txBody>
      </p:sp>
    </p:spTree>
    <p:extLst>
      <p:ext uri="{BB962C8B-B14F-4D97-AF65-F5344CB8AC3E}">
        <p14:creationId xmlns:p14="http://schemas.microsoft.com/office/powerpoint/2010/main" val="2041170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7F03F59-D39D-409F-B545-868684DF042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AA4076EE-7B33-45CC-B5BB-D5D966C1CB2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109E1F7C-3E8E-4601-A545-1FAEE8B21702}"/>
              </a:ext>
            </a:extLst>
          </p:cNvPr>
          <p:cNvSpPr>
            <a:spLocks noGrp="1" noChangeArrowheads="1"/>
          </p:cNvSpPr>
          <p:nvPr>
            <p:ph type="sldNum" sz="quarter" idx="12"/>
          </p:nvPr>
        </p:nvSpPr>
        <p:spPr>
          <a:ln/>
        </p:spPr>
        <p:txBody>
          <a:bodyPr/>
          <a:lstStyle>
            <a:lvl1pPr>
              <a:defRPr/>
            </a:lvl1pPr>
          </a:lstStyle>
          <a:p>
            <a:fld id="{ABDD0647-C7FE-4617-8977-92E23F97FE2D}" type="slidenum">
              <a:rPr lang="en-US" altLang="en-US"/>
              <a:pPr/>
              <a:t>‹#›</a:t>
            </a:fld>
            <a:endParaRPr lang="en-US" altLang="en-US"/>
          </a:p>
        </p:txBody>
      </p:sp>
    </p:spTree>
    <p:extLst>
      <p:ext uri="{BB962C8B-B14F-4D97-AF65-F5344CB8AC3E}">
        <p14:creationId xmlns:p14="http://schemas.microsoft.com/office/powerpoint/2010/main" val="3773740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6ACFE90-20F1-4C4D-ABE7-BAA0BE13FB3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56E41E63-D46F-406F-99F4-54FCAB8B724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0119BEA-EC4E-4134-A4E0-3ED4F781F57C}"/>
              </a:ext>
            </a:extLst>
          </p:cNvPr>
          <p:cNvSpPr>
            <a:spLocks noGrp="1" noChangeArrowheads="1"/>
          </p:cNvSpPr>
          <p:nvPr>
            <p:ph type="sldNum" sz="quarter" idx="12"/>
          </p:nvPr>
        </p:nvSpPr>
        <p:spPr>
          <a:ln/>
        </p:spPr>
        <p:txBody>
          <a:bodyPr/>
          <a:lstStyle>
            <a:lvl1pPr>
              <a:defRPr/>
            </a:lvl1pPr>
          </a:lstStyle>
          <a:p>
            <a:fld id="{31172120-83A0-4617-AE62-6A91C61DFE5C}" type="slidenum">
              <a:rPr lang="en-US" altLang="en-US"/>
              <a:pPr/>
              <a:t>‹#›</a:t>
            </a:fld>
            <a:endParaRPr lang="en-US" altLang="en-US"/>
          </a:p>
        </p:txBody>
      </p:sp>
    </p:spTree>
    <p:extLst>
      <p:ext uri="{BB962C8B-B14F-4D97-AF65-F5344CB8AC3E}">
        <p14:creationId xmlns:p14="http://schemas.microsoft.com/office/powerpoint/2010/main" val="45809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EF32F5C-4B46-44BC-A6CA-35D7B3F8565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30AA3DF3-94CB-4643-93D0-3BE5D655ED0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ECBB9306-BA76-47BB-884C-3210F11CBAE5}"/>
              </a:ext>
            </a:extLst>
          </p:cNvPr>
          <p:cNvSpPr>
            <a:spLocks noGrp="1" noChangeArrowheads="1"/>
          </p:cNvSpPr>
          <p:nvPr>
            <p:ph type="sldNum" sz="quarter" idx="12"/>
          </p:nvPr>
        </p:nvSpPr>
        <p:spPr>
          <a:ln/>
        </p:spPr>
        <p:txBody>
          <a:bodyPr/>
          <a:lstStyle>
            <a:lvl1pPr>
              <a:defRPr/>
            </a:lvl1pPr>
          </a:lstStyle>
          <a:p>
            <a:fld id="{3D4D6425-997C-42A5-86BD-70C789434FB7}" type="slidenum">
              <a:rPr lang="en-US" altLang="en-US"/>
              <a:pPr/>
              <a:t>‹#›</a:t>
            </a:fld>
            <a:endParaRPr lang="en-US" altLang="en-US"/>
          </a:p>
        </p:txBody>
      </p:sp>
    </p:spTree>
    <p:extLst>
      <p:ext uri="{BB962C8B-B14F-4D97-AF65-F5344CB8AC3E}">
        <p14:creationId xmlns:p14="http://schemas.microsoft.com/office/powerpoint/2010/main" val="250238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3267727A-D4F4-4E8B-A79B-4AF87744DB3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F3FB41A-1D8C-4411-8316-12147FAD332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E45FEA0-FD83-447D-BDF4-E0CFDD69A11E}"/>
              </a:ext>
            </a:extLst>
          </p:cNvPr>
          <p:cNvSpPr>
            <a:spLocks noGrp="1" noChangeArrowheads="1"/>
          </p:cNvSpPr>
          <p:nvPr>
            <p:ph type="sldNum" sz="quarter" idx="12"/>
          </p:nvPr>
        </p:nvSpPr>
        <p:spPr>
          <a:ln/>
        </p:spPr>
        <p:txBody>
          <a:bodyPr/>
          <a:lstStyle>
            <a:lvl1pPr>
              <a:defRPr/>
            </a:lvl1pPr>
          </a:lstStyle>
          <a:p>
            <a:fld id="{A8149660-4D5F-48A1-92FC-D8BE1FCE7036}" type="slidenum">
              <a:rPr lang="en-US" altLang="en-US"/>
              <a:pPr/>
              <a:t>‹#›</a:t>
            </a:fld>
            <a:endParaRPr lang="en-US" altLang="en-US"/>
          </a:p>
        </p:txBody>
      </p:sp>
    </p:spTree>
    <p:extLst>
      <p:ext uri="{BB962C8B-B14F-4D97-AF65-F5344CB8AC3E}">
        <p14:creationId xmlns:p14="http://schemas.microsoft.com/office/powerpoint/2010/main" val="3548235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AC006A59-C940-40B4-B265-CE25EDE6D1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9201EDB-CA1A-4DE2-9B3C-6C723722375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DC54ECE-BF2D-4EC7-8BDB-5D28B2924F79}"/>
              </a:ext>
            </a:extLst>
          </p:cNvPr>
          <p:cNvSpPr>
            <a:spLocks noGrp="1" noChangeArrowheads="1"/>
          </p:cNvSpPr>
          <p:nvPr>
            <p:ph type="sldNum" sz="quarter" idx="12"/>
          </p:nvPr>
        </p:nvSpPr>
        <p:spPr>
          <a:ln/>
        </p:spPr>
        <p:txBody>
          <a:bodyPr/>
          <a:lstStyle>
            <a:lvl1pPr>
              <a:defRPr/>
            </a:lvl1pPr>
          </a:lstStyle>
          <a:p>
            <a:fld id="{5591513A-E475-409B-A348-F4A00F747043}" type="slidenum">
              <a:rPr lang="en-US" altLang="en-US"/>
              <a:pPr/>
              <a:t>‹#›</a:t>
            </a:fld>
            <a:endParaRPr lang="en-US" altLang="en-US"/>
          </a:p>
        </p:txBody>
      </p:sp>
    </p:spTree>
    <p:extLst>
      <p:ext uri="{BB962C8B-B14F-4D97-AF65-F5344CB8AC3E}">
        <p14:creationId xmlns:p14="http://schemas.microsoft.com/office/powerpoint/2010/main" val="110472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AE5E389-D3FD-4921-96A2-E8593C65F7B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225D63D-5A89-4401-81F2-FE3BE37A225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187532E-5866-4D67-A367-94DF623221E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2C7F8737-A388-4770-A89C-920C7DC1D4C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063BAFE8-BB20-4167-8BCD-56909BD63BC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22CBD5A2-C55E-47CB-8238-3406014D0AD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C98ADD6-E05D-444F-80CB-533818DFC24C}"/>
              </a:ext>
            </a:extLst>
          </p:cNvPr>
          <p:cNvSpPr>
            <a:spLocks noGrp="1" noChangeArrowheads="1"/>
          </p:cNvSpPr>
          <p:nvPr>
            <p:ph type="title"/>
          </p:nvPr>
        </p:nvSpPr>
        <p:spPr>
          <a:xfrm>
            <a:off x="428625" y="304800"/>
            <a:ext cx="8229600" cy="1143000"/>
          </a:xfrm>
        </p:spPr>
        <p:txBody>
          <a:bodyPr/>
          <a:lstStyle/>
          <a:p>
            <a:pPr eaLnBrk="1" hangingPunct="1"/>
            <a:r>
              <a:rPr lang="en-US" altLang="en-US" sz="4000" b="1" u="sng">
                <a:solidFill>
                  <a:srgbClr val="0070C0"/>
                </a:solidFill>
              </a:rPr>
              <a:t>4590 Laboratory   </a:t>
            </a:r>
            <a:br>
              <a:rPr lang="en-US" altLang="en-US" sz="4000" b="1" u="sng">
                <a:solidFill>
                  <a:srgbClr val="0070C0"/>
                </a:solidFill>
              </a:rPr>
            </a:br>
            <a:r>
              <a:rPr lang="en-US" altLang="en-US" sz="4000" b="1" u="sng">
                <a:solidFill>
                  <a:srgbClr val="0070C0"/>
                </a:solidFill>
              </a:rPr>
              <a:t> Bioanalytical Chemistry</a:t>
            </a:r>
            <a:r>
              <a:rPr lang="en-US" altLang="en-US" sz="4000" b="1">
                <a:solidFill>
                  <a:srgbClr val="0070C0"/>
                </a:solidFill>
              </a:rPr>
              <a:t> </a:t>
            </a:r>
          </a:p>
        </p:txBody>
      </p:sp>
      <p:sp>
        <p:nvSpPr>
          <p:cNvPr id="4099" name="Rectangle 3">
            <a:extLst>
              <a:ext uri="{FF2B5EF4-FFF2-40B4-BE49-F238E27FC236}">
                <a16:creationId xmlns:a16="http://schemas.microsoft.com/office/drawing/2014/main" id="{39FA200F-E839-4053-8197-E54C6F7C6736}"/>
              </a:ext>
            </a:extLst>
          </p:cNvPr>
          <p:cNvSpPr>
            <a:spLocks noGrp="1" noChangeArrowheads="1"/>
          </p:cNvSpPr>
          <p:nvPr>
            <p:ph type="body" idx="1"/>
          </p:nvPr>
        </p:nvSpPr>
        <p:spPr>
          <a:xfrm>
            <a:off x="457200" y="1600200"/>
            <a:ext cx="8229600" cy="4876800"/>
          </a:xfrm>
        </p:spPr>
        <p:txBody>
          <a:bodyPr/>
          <a:lstStyle/>
          <a:p>
            <a:pPr eaLnBrk="1" hangingPunct="1"/>
            <a:r>
              <a:rPr lang="en-US" altLang="en-US" dirty="0"/>
              <a:t>The </a:t>
            </a:r>
            <a:r>
              <a:rPr lang="en-US" altLang="en-US" dirty="0">
                <a:solidFill>
                  <a:srgbClr val="0070C0"/>
                </a:solidFill>
              </a:rPr>
              <a:t>plan</a:t>
            </a:r>
            <a:r>
              <a:rPr lang="en-US" altLang="en-US" dirty="0"/>
              <a:t> is to have the student become familiar with working in a Bioanalytical laboratory environment.</a:t>
            </a:r>
          </a:p>
          <a:p>
            <a:pPr eaLnBrk="1" hangingPunct="1"/>
            <a:endParaRPr lang="en-US" altLang="en-US"/>
          </a:p>
          <a:p>
            <a:pPr eaLnBrk="1" hangingPunct="1"/>
            <a:r>
              <a:rPr lang="en-US" altLang="en-US" dirty="0"/>
              <a:t>The </a:t>
            </a:r>
            <a:r>
              <a:rPr lang="en-US" altLang="en-US" dirty="0">
                <a:solidFill>
                  <a:srgbClr val="0070C0"/>
                </a:solidFill>
              </a:rPr>
              <a:t>emphasis</a:t>
            </a:r>
            <a:r>
              <a:rPr lang="en-US" altLang="en-US" dirty="0"/>
              <a:t> will be the methodology and instrumentation of the experiment.</a:t>
            </a:r>
          </a:p>
          <a:p>
            <a:pPr eaLnBrk="1" hangingPunct="1"/>
            <a:endParaRPr lang="en-US" altLang="en-US"/>
          </a:p>
          <a:p>
            <a:pPr eaLnBrk="1" hangingPunct="1"/>
            <a:r>
              <a:rPr lang="en-US" altLang="en-US" dirty="0"/>
              <a:t>This entails both sample preparation and analysis.</a:t>
            </a:r>
            <a:endParaRPr lang="en-US" altLang="en-US" dirty="0">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E935F5B-16B9-4BBD-8E25-481973A1F01E}"/>
              </a:ext>
            </a:extLst>
          </p:cNvPr>
          <p:cNvSpPr>
            <a:spLocks noGrp="1" noChangeArrowheads="1"/>
          </p:cNvSpPr>
          <p:nvPr>
            <p:ph type="title"/>
          </p:nvPr>
        </p:nvSpPr>
        <p:spPr/>
        <p:txBody>
          <a:bodyPr/>
          <a:lstStyle/>
          <a:p>
            <a:pPr eaLnBrk="1" hangingPunct="1"/>
            <a:r>
              <a:rPr lang="en-US" altLang="en-US" sz="4000" b="1" u="sng">
                <a:solidFill>
                  <a:srgbClr val="0070C0"/>
                </a:solidFill>
              </a:rPr>
              <a:t>Results</a:t>
            </a:r>
          </a:p>
        </p:txBody>
      </p:sp>
      <p:sp>
        <p:nvSpPr>
          <p:cNvPr id="13315" name="Rectangle 3">
            <a:extLst>
              <a:ext uri="{FF2B5EF4-FFF2-40B4-BE49-F238E27FC236}">
                <a16:creationId xmlns:a16="http://schemas.microsoft.com/office/drawing/2014/main" id="{8E1D1010-EE92-4C97-864D-76CFA6FC63D9}"/>
              </a:ext>
            </a:extLst>
          </p:cNvPr>
          <p:cNvSpPr>
            <a:spLocks noGrp="1" noChangeArrowheads="1"/>
          </p:cNvSpPr>
          <p:nvPr>
            <p:ph type="body" idx="1"/>
          </p:nvPr>
        </p:nvSpPr>
        <p:spPr>
          <a:xfrm>
            <a:off x="457200" y="1600200"/>
            <a:ext cx="8229600" cy="5105400"/>
          </a:xfrm>
        </p:spPr>
        <p:txBody>
          <a:bodyPr/>
          <a:lstStyle/>
          <a:p>
            <a:pPr eaLnBrk="1" hangingPunct="1">
              <a:lnSpc>
                <a:spcPct val="80000"/>
              </a:lnSpc>
              <a:buNone/>
            </a:pPr>
            <a:r>
              <a:rPr lang="en-US" altLang="en-US" sz="2000" dirty="0"/>
              <a:t>    </a:t>
            </a:r>
            <a:r>
              <a:rPr lang="en-US" altLang="en-US" sz="2400" dirty="0"/>
              <a:t>The results should indicate your findings. Tables and graphs should be used, but they must be </a:t>
            </a:r>
            <a:r>
              <a:rPr lang="en-US" altLang="en-US" sz="2400" u="sng" dirty="0">
                <a:solidFill>
                  <a:srgbClr val="FF0000"/>
                </a:solidFill>
              </a:rPr>
              <a:t>introduced and explained</a:t>
            </a:r>
            <a:r>
              <a:rPr lang="en-US" altLang="en-US" sz="2400" dirty="0"/>
              <a:t>. Do not make graphs of table data, do one or the other. Tables or graphs should have headings and the axes should be named. Explanation and table/graph number should be above/ below each table or graph. You can show chromatograms if they are relevant but they must be referred to and explained.  Tables and/or graphs have to be cited in the text when they are used in an explanation of results.  If drawings are used they should be drawn using software, not drawn by hand. The drawings should be representative of your experiment not some similar material.  Show all data used in your calculations and make it obvious for the reader how you’ve arrived at your answer. You normally need only a sample calculation and not all the calculations if they are the same. </a:t>
            </a:r>
            <a:endParaRPr lang="en-US" altLang="en-US"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A511A0E-0ED7-46DF-B14D-23F5E5BF270F}"/>
              </a:ext>
            </a:extLst>
          </p:cNvPr>
          <p:cNvSpPr>
            <a:spLocks noGrp="1" noChangeArrowheads="1"/>
          </p:cNvSpPr>
          <p:nvPr>
            <p:ph type="title"/>
          </p:nvPr>
        </p:nvSpPr>
        <p:spPr/>
        <p:txBody>
          <a:bodyPr/>
          <a:lstStyle/>
          <a:p>
            <a:pPr eaLnBrk="1" hangingPunct="1"/>
            <a:r>
              <a:rPr lang="en-US" altLang="en-US" u="sng">
                <a:solidFill>
                  <a:srgbClr val="0070C0"/>
                </a:solidFill>
              </a:rPr>
              <a:t>Discussion</a:t>
            </a:r>
          </a:p>
        </p:txBody>
      </p:sp>
      <p:sp>
        <p:nvSpPr>
          <p:cNvPr id="14339" name="Rectangle 3">
            <a:extLst>
              <a:ext uri="{FF2B5EF4-FFF2-40B4-BE49-F238E27FC236}">
                <a16:creationId xmlns:a16="http://schemas.microsoft.com/office/drawing/2014/main" id="{4C17742F-D1FF-4F65-8227-B0D9A2C9FEB0}"/>
              </a:ext>
            </a:extLst>
          </p:cNvPr>
          <p:cNvSpPr>
            <a:spLocks noGrp="1" noChangeArrowheads="1"/>
          </p:cNvSpPr>
          <p:nvPr>
            <p:ph type="body" idx="1"/>
          </p:nvPr>
        </p:nvSpPr>
        <p:spPr>
          <a:xfrm>
            <a:off x="457200" y="1600200"/>
            <a:ext cx="8229600" cy="5029200"/>
          </a:xfrm>
        </p:spPr>
        <p:txBody>
          <a:bodyPr/>
          <a:lstStyle/>
          <a:p>
            <a:pPr eaLnBrk="1" hangingPunct="1">
              <a:lnSpc>
                <a:spcPct val="80000"/>
              </a:lnSpc>
            </a:pPr>
            <a:r>
              <a:rPr lang="en-US" altLang="en-US" sz="2400"/>
              <a:t>In the discussion, you discuss your results/observations as they came up in the course of the experiment.  You must justify and explain your results.  If you did not get the answer you expected explain why.  Determine where errors could have occurred and why.  Do not blame the equipment unless you can explain or demonstrate your conclusion from another source.</a:t>
            </a:r>
          </a:p>
          <a:p>
            <a:pPr eaLnBrk="1" hangingPunct="1">
              <a:lnSpc>
                <a:spcPct val="80000"/>
              </a:lnSpc>
            </a:pPr>
            <a:endParaRPr lang="en-US" altLang="en-US" sz="2400"/>
          </a:p>
          <a:p>
            <a:pPr eaLnBrk="1" hangingPunct="1">
              <a:lnSpc>
                <a:spcPct val="80000"/>
              </a:lnSpc>
            </a:pPr>
            <a:r>
              <a:rPr lang="en-US" altLang="en-US" sz="2400"/>
              <a:t>The discussion should have references to other pertinent information from outside sources.  If you are trying to explain a result based on an article, you have read, refer to the article and cite it in the references.  You should have a number of references besides the textbook.  Be precise in your write up. Try to confine the results and discussion part within 4 pages (including tables, graphs etc.) since it is the quality, not quantity that matters.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F741109D-C994-43BF-B10E-EDCA7257432B}"/>
              </a:ext>
            </a:extLst>
          </p:cNvPr>
          <p:cNvSpPr>
            <a:spLocks noGrp="1" noChangeArrowheads="1"/>
          </p:cNvSpPr>
          <p:nvPr>
            <p:ph type="title"/>
          </p:nvPr>
        </p:nvSpPr>
        <p:spPr/>
        <p:txBody>
          <a:bodyPr/>
          <a:lstStyle/>
          <a:p>
            <a:pPr eaLnBrk="1" hangingPunct="1"/>
            <a:r>
              <a:rPr lang="en-US" altLang="en-US" b="1" u="sng">
                <a:solidFill>
                  <a:srgbClr val="0070C0"/>
                </a:solidFill>
              </a:rPr>
              <a:t>Conclusions</a:t>
            </a:r>
          </a:p>
        </p:txBody>
      </p:sp>
      <p:sp>
        <p:nvSpPr>
          <p:cNvPr id="16387" name="Rectangle 3">
            <a:extLst>
              <a:ext uri="{FF2B5EF4-FFF2-40B4-BE49-F238E27FC236}">
                <a16:creationId xmlns:a16="http://schemas.microsoft.com/office/drawing/2014/main" id="{FB6C3C1C-DC93-430A-A9D7-41C9BFD13E41}"/>
              </a:ext>
            </a:extLst>
          </p:cNvPr>
          <p:cNvSpPr>
            <a:spLocks noGrp="1" noChangeArrowheads="1"/>
          </p:cNvSpPr>
          <p:nvPr>
            <p:ph type="body" idx="1"/>
          </p:nvPr>
        </p:nvSpPr>
        <p:spPr>
          <a:xfrm>
            <a:off x="457200" y="1600200"/>
            <a:ext cx="8229600" cy="4800600"/>
          </a:xfrm>
        </p:spPr>
        <p:txBody>
          <a:bodyPr/>
          <a:lstStyle/>
          <a:p>
            <a:pPr marL="0" indent="0" eaLnBrk="1" hangingPunct="1">
              <a:lnSpc>
                <a:spcPct val="80000"/>
              </a:lnSpc>
              <a:buFontTx/>
              <a:buNone/>
              <a:defRPr/>
            </a:pPr>
            <a:r>
              <a:rPr lang="en-US" altLang="en-US" sz="2400" b="1" dirty="0">
                <a:solidFill>
                  <a:srgbClr val="C00000"/>
                </a:solidFill>
              </a:rPr>
              <a:t>Conclusions:</a:t>
            </a:r>
            <a:endParaRPr lang="en-US" altLang="en-US" sz="2400" dirty="0">
              <a:solidFill>
                <a:srgbClr val="C00000"/>
              </a:solidFill>
            </a:endParaRPr>
          </a:p>
          <a:p>
            <a:pPr eaLnBrk="1" hangingPunct="1">
              <a:lnSpc>
                <a:spcPct val="80000"/>
              </a:lnSpc>
              <a:defRPr/>
            </a:pPr>
            <a:r>
              <a:rPr lang="en-US" altLang="en-US" sz="2400" dirty="0"/>
              <a:t>The conclusion should be related to the objectives of the experiments. Briefly outline the conclusions drawn from the discussion and highlight any final results.  It should be a summary of results found. A paragraph is usually enough.  </a:t>
            </a:r>
          </a:p>
          <a:p>
            <a:pPr eaLnBrk="1" hangingPunct="1">
              <a:lnSpc>
                <a:spcPct val="80000"/>
              </a:lnSpc>
              <a:defRPr/>
            </a:pPr>
            <a:r>
              <a:rPr lang="en-US" altLang="en-US" sz="2400" dirty="0"/>
              <a:t> </a:t>
            </a:r>
            <a:endParaRPr lang="en-US" altLang="en-US" sz="2400" b="1" dirty="0"/>
          </a:p>
          <a:p>
            <a:pPr marL="0" indent="0" eaLnBrk="1" hangingPunct="1">
              <a:lnSpc>
                <a:spcPct val="80000"/>
              </a:lnSpc>
              <a:buFontTx/>
              <a:buNone/>
              <a:defRPr/>
            </a:pPr>
            <a:r>
              <a:rPr lang="en-US" altLang="en-US" sz="2400" b="1" dirty="0">
                <a:solidFill>
                  <a:srgbClr val="C00000"/>
                </a:solidFill>
              </a:rPr>
              <a:t>References:</a:t>
            </a:r>
            <a:endParaRPr lang="en-US" altLang="en-US" sz="2400" dirty="0">
              <a:solidFill>
                <a:srgbClr val="C00000"/>
              </a:solidFill>
            </a:endParaRPr>
          </a:p>
          <a:p>
            <a:pPr eaLnBrk="1" hangingPunct="1">
              <a:lnSpc>
                <a:spcPct val="80000"/>
              </a:lnSpc>
              <a:defRPr/>
            </a:pPr>
            <a:r>
              <a:rPr lang="en-US" altLang="en-US" sz="2400" dirty="0"/>
              <a:t>Give proper references (using a format from a chemical journal) when you take key ideas or information from the text book, journals or any other resources. Give the web address if it is from a standard website.  Limit open resources like Wikipedia. You should have a number of references apart from what you are given.  Do not cite the lab manual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AAEF151-6015-4FE6-B550-81B671EEC0AF}"/>
              </a:ext>
            </a:extLst>
          </p:cNvPr>
          <p:cNvSpPr>
            <a:spLocks noGrp="1" noChangeArrowheads="1"/>
          </p:cNvSpPr>
          <p:nvPr>
            <p:ph type="title"/>
          </p:nvPr>
        </p:nvSpPr>
        <p:spPr/>
        <p:txBody>
          <a:bodyPr/>
          <a:lstStyle/>
          <a:p>
            <a:pPr eaLnBrk="1" hangingPunct="1"/>
            <a:r>
              <a:rPr lang="en-US" altLang="en-US" b="1" u="sng">
                <a:solidFill>
                  <a:srgbClr val="0070C0"/>
                </a:solidFill>
              </a:rPr>
              <a:t>Lab Reports</a:t>
            </a:r>
          </a:p>
        </p:txBody>
      </p:sp>
      <p:sp>
        <p:nvSpPr>
          <p:cNvPr id="17411" name="Rectangle 3">
            <a:extLst>
              <a:ext uri="{FF2B5EF4-FFF2-40B4-BE49-F238E27FC236}">
                <a16:creationId xmlns:a16="http://schemas.microsoft.com/office/drawing/2014/main" id="{9A3C66F5-3BF3-471A-96EE-6A5AE75FA0E1}"/>
              </a:ext>
            </a:extLst>
          </p:cNvPr>
          <p:cNvSpPr>
            <a:spLocks noGrp="1" noChangeArrowheads="1"/>
          </p:cNvSpPr>
          <p:nvPr>
            <p:ph type="body" idx="1"/>
          </p:nvPr>
        </p:nvSpPr>
        <p:spPr>
          <a:xfrm>
            <a:off x="457200" y="1600200"/>
            <a:ext cx="8229600" cy="4953000"/>
          </a:xfrm>
        </p:spPr>
        <p:txBody>
          <a:bodyPr/>
          <a:lstStyle/>
          <a:p>
            <a:pPr marL="0" indent="0" eaLnBrk="1" hangingPunct="1">
              <a:lnSpc>
                <a:spcPct val="80000"/>
              </a:lnSpc>
              <a:buFontTx/>
              <a:buNone/>
              <a:defRPr/>
            </a:pPr>
            <a:r>
              <a:rPr lang="en-US" altLang="en-US" sz="2400" b="1" u="sng" dirty="0"/>
              <a:t>Submission of lab reports</a:t>
            </a:r>
            <a:endParaRPr lang="en-CA" altLang="en-US" sz="2400" dirty="0"/>
          </a:p>
          <a:p>
            <a:pPr eaLnBrk="1" hangingPunct="1">
              <a:lnSpc>
                <a:spcPct val="80000"/>
              </a:lnSpc>
              <a:defRPr/>
            </a:pPr>
            <a:r>
              <a:rPr lang="en-CA" altLang="en-US" sz="2400" dirty="0"/>
              <a:t>You will be submitting one lab report for each experiment for a total of four experiments. </a:t>
            </a:r>
          </a:p>
          <a:p>
            <a:pPr eaLnBrk="1" hangingPunct="1">
              <a:lnSpc>
                <a:spcPct val="80000"/>
              </a:lnSpc>
              <a:defRPr/>
            </a:pPr>
            <a:endParaRPr lang="en-CA" altLang="en-US" sz="2400" dirty="0"/>
          </a:p>
          <a:p>
            <a:pPr eaLnBrk="1" hangingPunct="1">
              <a:lnSpc>
                <a:spcPct val="80000"/>
              </a:lnSpc>
              <a:defRPr/>
            </a:pPr>
            <a:r>
              <a:rPr lang="en-CA" altLang="en-US" sz="2400" dirty="0"/>
              <a:t>The lab reports are due before </a:t>
            </a:r>
            <a:r>
              <a:rPr lang="en-CA" altLang="en-US" sz="2400" b="1" u="sng" dirty="0"/>
              <a:t>the following experiment</a:t>
            </a:r>
            <a:r>
              <a:rPr lang="en-CA" altLang="en-US" sz="2400" dirty="0"/>
              <a:t> at the beginning of regular laboratory times. Students must give a notice of at least one day in case they are unable to attend a scheduled experiment or to submit a report on time</a:t>
            </a:r>
          </a:p>
          <a:p>
            <a:pPr eaLnBrk="1" hangingPunct="1">
              <a:lnSpc>
                <a:spcPct val="80000"/>
              </a:lnSpc>
              <a:defRPr/>
            </a:pPr>
            <a:endParaRPr lang="en-CA" altLang="en-US" sz="2400" dirty="0"/>
          </a:p>
          <a:p>
            <a:pPr eaLnBrk="1" hangingPunct="1">
              <a:lnSpc>
                <a:spcPct val="80000"/>
              </a:lnSpc>
              <a:defRPr/>
            </a:pPr>
            <a:r>
              <a:rPr lang="en-CA" altLang="en-US" sz="2400" dirty="0"/>
              <a:t>The write up will be sent to lab supervisor by e-mail and in PDF format. The lab. and grade will be returned to you by e-mail.</a:t>
            </a:r>
            <a:endParaRPr lang="en-US" alt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43A9962-F9A1-4D9A-8E8B-79E1060F88B5}"/>
              </a:ext>
            </a:extLst>
          </p:cNvPr>
          <p:cNvSpPr>
            <a:spLocks noGrp="1" noChangeArrowheads="1"/>
          </p:cNvSpPr>
          <p:nvPr>
            <p:ph type="title"/>
          </p:nvPr>
        </p:nvSpPr>
        <p:spPr/>
        <p:txBody>
          <a:bodyPr/>
          <a:lstStyle/>
          <a:p>
            <a:pPr eaLnBrk="1" hangingPunct="1"/>
            <a:r>
              <a:rPr lang="en-US" altLang="en-US" u="sng"/>
              <a:t>Marking</a:t>
            </a:r>
          </a:p>
        </p:txBody>
      </p:sp>
      <p:sp>
        <p:nvSpPr>
          <p:cNvPr id="17411" name="Rectangle 3">
            <a:extLst>
              <a:ext uri="{FF2B5EF4-FFF2-40B4-BE49-F238E27FC236}">
                <a16:creationId xmlns:a16="http://schemas.microsoft.com/office/drawing/2014/main" id="{D77F57E1-B954-4811-B6D2-D9B5616F74B3}"/>
              </a:ext>
            </a:extLst>
          </p:cNvPr>
          <p:cNvSpPr>
            <a:spLocks noGrp="1" noChangeArrowheads="1"/>
          </p:cNvSpPr>
          <p:nvPr>
            <p:ph type="body" idx="1"/>
          </p:nvPr>
        </p:nvSpPr>
        <p:spPr/>
        <p:txBody>
          <a:bodyPr/>
          <a:lstStyle/>
          <a:p>
            <a:pPr eaLnBrk="1" hangingPunct="1">
              <a:lnSpc>
                <a:spcPct val="90000"/>
              </a:lnSpc>
            </a:pPr>
            <a:r>
              <a:rPr lang="en-US" altLang="en-US" b="1" u="sng"/>
              <a:t>Lab Report – General Marking Scheme</a:t>
            </a:r>
            <a:endParaRPr lang="en-US" altLang="en-US"/>
          </a:p>
          <a:p>
            <a:pPr eaLnBrk="1" hangingPunct="1">
              <a:lnSpc>
                <a:spcPct val="90000"/>
              </a:lnSpc>
            </a:pPr>
            <a:r>
              <a:rPr lang="en-US" altLang="en-US"/>
              <a:t>Pre lab = 2 marks</a:t>
            </a:r>
          </a:p>
          <a:p>
            <a:pPr eaLnBrk="1" hangingPunct="1">
              <a:lnSpc>
                <a:spcPct val="90000"/>
              </a:lnSpc>
            </a:pPr>
            <a:r>
              <a:rPr lang="en-US" altLang="en-US"/>
              <a:t>Introduction = 2.5 marks</a:t>
            </a:r>
          </a:p>
          <a:p>
            <a:pPr eaLnBrk="1" hangingPunct="1">
              <a:lnSpc>
                <a:spcPct val="90000"/>
              </a:lnSpc>
            </a:pPr>
            <a:r>
              <a:rPr lang="en-US" altLang="en-US"/>
              <a:t>Methods and materials = 2.5 marks</a:t>
            </a:r>
          </a:p>
          <a:p>
            <a:pPr eaLnBrk="1" hangingPunct="1">
              <a:lnSpc>
                <a:spcPct val="90000"/>
              </a:lnSpc>
            </a:pPr>
            <a:r>
              <a:rPr lang="en-US" altLang="en-US"/>
              <a:t>Results and discussion = 5 marks each </a:t>
            </a:r>
          </a:p>
          <a:p>
            <a:pPr eaLnBrk="1" hangingPunct="1">
              <a:lnSpc>
                <a:spcPct val="90000"/>
              </a:lnSpc>
            </a:pPr>
            <a:r>
              <a:rPr lang="en-US" altLang="en-US"/>
              <a:t>Conclusions = 1 mark</a:t>
            </a:r>
          </a:p>
          <a:p>
            <a:pPr eaLnBrk="1" hangingPunct="1">
              <a:lnSpc>
                <a:spcPct val="90000"/>
              </a:lnSpc>
            </a:pPr>
            <a:r>
              <a:rPr lang="en-US" altLang="en-US"/>
              <a:t>Closing Questions = 2 marks 	</a:t>
            </a:r>
          </a:p>
          <a:p>
            <a:pPr lvl="1" eaLnBrk="1" hangingPunct="1">
              <a:lnSpc>
                <a:spcPct val="90000"/>
              </a:lnSpc>
            </a:pPr>
            <a:r>
              <a:rPr lang="en-US" altLang="en-US"/>
              <a:t>Total of 20 marks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146C8B1-0327-4F0B-83F9-A54EB2A5D118}"/>
              </a:ext>
            </a:extLst>
          </p:cNvPr>
          <p:cNvSpPr>
            <a:spLocks noGrp="1" noChangeArrowheads="1"/>
          </p:cNvSpPr>
          <p:nvPr>
            <p:ph type="title"/>
          </p:nvPr>
        </p:nvSpPr>
        <p:spPr/>
        <p:txBody>
          <a:bodyPr/>
          <a:lstStyle/>
          <a:p>
            <a:pPr eaLnBrk="1" hangingPunct="1"/>
            <a:r>
              <a:rPr lang="en-US" altLang="en-US" u="sng"/>
              <a:t>Safety Issues</a:t>
            </a:r>
          </a:p>
        </p:txBody>
      </p:sp>
      <p:sp>
        <p:nvSpPr>
          <p:cNvPr id="18435" name="Rectangle 3">
            <a:extLst>
              <a:ext uri="{FF2B5EF4-FFF2-40B4-BE49-F238E27FC236}">
                <a16:creationId xmlns:a16="http://schemas.microsoft.com/office/drawing/2014/main" id="{590517BB-BBA2-4A28-B7C9-3816DFD7A380}"/>
              </a:ext>
            </a:extLst>
          </p:cNvPr>
          <p:cNvSpPr>
            <a:spLocks noGrp="1" noChangeArrowheads="1"/>
          </p:cNvSpPr>
          <p:nvPr>
            <p:ph type="body" idx="1"/>
          </p:nvPr>
        </p:nvSpPr>
        <p:spPr/>
        <p:txBody>
          <a:bodyPr/>
          <a:lstStyle/>
          <a:p>
            <a:pPr eaLnBrk="1" hangingPunct="1"/>
            <a:r>
              <a:rPr lang="en-US" altLang="en-US"/>
              <a:t>Labcoat and proper shoes.</a:t>
            </a:r>
          </a:p>
          <a:p>
            <a:pPr eaLnBrk="1" hangingPunct="1"/>
            <a:r>
              <a:rPr lang="en-US" altLang="en-US"/>
              <a:t>Safety glasses when working with chemicals.</a:t>
            </a:r>
          </a:p>
          <a:p>
            <a:pPr eaLnBrk="1" hangingPunct="1"/>
            <a:r>
              <a:rPr lang="en-US" altLang="en-US"/>
              <a:t>Fume hood when toxic chemicals are used. One person at a time.</a:t>
            </a:r>
          </a:p>
          <a:p>
            <a:pPr eaLnBrk="1" hangingPunct="1"/>
            <a:r>
              <a:rPr lang="en-US" altLang="en-US"/>
              <a:t>Wear mask and remain at workstation.</a:t>
            </a:r>
          </a:p>
          <a:p>
            <a:pPr eaLnBrk="1" hangingPunct="1"/>
            <a:r>
              <a:rPr lang="en-US" altLang="en-US"/>
              <a:t>Keep 6 ft. apart from all other personal when possible.</a:t>
            </a:r>
          </a:p>
          <a:p>
            <a:pPr eaLnBrk="1" hangingPunct="1"/>
            <a:endParaRPr lang="en-US" altLang="en-US"/>
          </a:p>
          <a:p>
            <a:pPr eaLnBrk="1" hangingPunct="1"/>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793F4B-591D-4D35-889B-2D686F7B81A6}"/>
              </a:ext>
            </a:extLst>
          </p:cNvPr>
          <p:cNvSpPr>
            <a:spLocks noGrp="1"/>
          </p:cNvSpPr>
          <p:nvPr>
            <p:ph type="title"/>
          </p:nvPr>
        </p:nvSpPr>
        <p:spPr>
          <a:xfrm>
            <a:off x="511175" y="703263"/>
            <a:ext cx="7669213" cy="817562"/>
          </a:xfrm>
        </p:spPr>
        <p:txBody>
          <a:bodyPr/>
          <a:lstStyle/>
          <a:p>
            <a:pPr>
              <a:defRPr/>
            </a:pPr>
            <a:r>
              <a:rPr lang="en-US" sz="3552" dirty="0">
                <a:solidFill>
                  <a:schemeClr val="tx1"/>
                </a:solidFill>
                <a:effectLst>
                  <a:outerShdw blurRad="38100" dist="38100" dir="2700000" algn="tl">
                    <a:srgbClr val="000000">
                      <a:alpha val="43137"/>
                    </a:srgbClr>
                  </a:outerShdw>
                </a:effectLst>
              </a:rPr>
              <a:t>IN THE CASE OF A FIRE ALARM:</a:t>
            </a:r>
          </a:p>
        </p:txBody>
      </p:sp>
      <p:sp>
        <p:nvSpPr>
          <p:cNvPr id="7" name="Content Placeholder 6">
            <a:extLst>
              <a:ext uri="{FF2B5EF4-FFF2-40B4-BE49-F238E27FC236}">
                <a16:creationId xmlns:a16="http://schemas.microsoft.com/office/drawing/2014/main" id="{316A8750-97E1-4381-9E6E-AB3F649B1241}"/>
              </a:ext>
            </a:extLst>
          </p:cNvPr>
          <p:cNvSpPr>
            <a:spLocks noGrp="1"/>
          </p:cNvSpPr>
          <p:nvPr>
            <p:ph idx="1"/>
          </p:nvPr>
        </p:nvSpPr>
        <p:spPr>
          <a:xfrm>
            <a:off x="700088" y="1400175"/>
            <a:ext cx="8255000" cy="3960813"/>
          </a:xfrm>
        </p:spPr>
        <p:txBody>
          <a:bodyPr>
            <a:normAutofit fontScale="25000" lnSpcReduction="20000"/>
          </a:bodyPr>
          <a:lstStyle/>
          <a:p>
            <a:pPr>
              <a:lnSpc>
                <a:spcPct val="120000"/>
              </a:lnSpc>
              <a:defRPr/>
            </a:pPr>
            <a:r>
              <a:rPr lang="en-US" sz="7894" cap="all" dirty="0">
                <a:ln w="0"/>
                <a:effectLst>
                  <a:outerShdw blurRad="38100" dist="38100" dir="2700000" algn="tl">
                    <a:srgbClr val="000000">
                      <a:alpha val="43137"/>
                    </a:srgbClr>
                  </a:outerShdw>
                  <a:reflection stA="0" endPos="65000" dist="50800" dir="5400000" sy="-100000" algn="bl" rotWithShape="0"/>
                </a:effectLst>
              </a:rPr>
              <a:t> </a:t>
            </a:r>
            <a:r>
              <a:rPr lang="en-US" sz="7894" cap="all" dirty="0">
                <a:ln w="3175"/>
                <a:effectLst>
                  <a:outerShdw blurRad="38100" dist="38100" dir="2700000" algn="tl">
                    <a:srgbClr val="000000">
                      <a:alpha val="43137"/>
                    </a:srgbClr>
                  </a:outerShdw>
                  <a:reflection stA="0" endPos="65000" dist="50800" dir="5400000" sy="-100000" algn="bl" rotWithShape="0"/>
                </a:effectLst>
              </a:rPr>
              <a:t>Remain calm</a:t>
            </a:r>
          </a:p>
          <a:p>
            <a:pPr>
              <a:lnSpc>
                <a:spcPct val="120000"/>
              </a:lnSpc>
              <a:defRPr/>
            </a:pPr>
            <a:r>
              <a:rPr lang="en-US" sz="7894" cap="all" dirty="0">
                <a:ln w="3175"/>
                <a:effectLst>
                  <a:outerShdw blurRad="38100" dist="38100" dir="2700000" algn="tl">
                    <a:srgbClr val="000000">
                      <a:alpha val="43137"/>
                    </a:srgbClr>
                  </a:outerShdw>
                  <a:reflection stA="0" endPos="65000" dist="50800" dir="5400000" sy="-100000" algn="bl" rotWithShape="0"/>
                </a:effectLst>
              </a:rPr>
              <a:t> if it is safe, evacuate the classroom or lab</a:t>
            </a:r>
          </a:p>
          <a:p>
            <a:pPr>
              <a:lnSpc>
                <a:spcPct val="120000"/>
              </a:lnSpc>
              <a:defRPr/>
            </a:pPr>
            <a:r>
              <a:rPr lang="en-US" sz="7894" cap="all" dirty="0">
                <a:ln w="3175"/>
                <a:effectLst>
                  <a:outerShdw blurRad="38100" dist="38100" dir="2700000" algn="tl">
                    <a:srgbClr val="000000">
                      <a:alpha val="43137"/>
                    </a:srgbClr>
                  </a:outerShdw>
                  <a:reflection stA="0" endPos="65000" dist="50800" dir="5400000" sy="-100000" algn="bl" rotWithShape="0"/>
                </a:effectLst>
              </a:rPr>
              <a:t> go TO THE closest FIRE EXIT</a:t>
            </a:r>
          </a:p>
          <a:p>
            <a:pPr>
              <a:lnSpc>
                <a:spcPct val="120000"/>
              </a:lnSpc>
              <a:defRPr/>
            </a:pPr>
            <a:r>
              <a:rPr lang="en-US" sz="7894" cap="all" dirty="0">
                <a:ln w="3175"/>
                <a:effectLst>
                  <a:outerShdw blurRad="38100" dist="38100" dir="2700000" algn="tl">
                    <a:srgbClr val="000000">
                      <a:alpha val="43137"/>
                    </a:srgbClr>
                  </a:outerShdw>
                  <a:reflection stA="0" endPos="65000" dist="50800" dir="5400000" sy="-100000" algn="bl" rotWithShape="0"/>
                </a:effectLst>
              </a:rPr>
              <a:t> Do not use the elevators</a:t>
            </a:r>
          </a:p>
          <a:p>
            <a:pPr marL="394769" lvl="1" indent="0">
              <a:lnSpc>
                <a:spcPct val="120000"/>
              </a:lnSpc>
              <a:spcBef>
                <a:spcPts val="592"/>
              </a:spcBef>
              <a:buFontTx/>
              <a:buNone/>
              <a:defRPr/>
            </a:pPr>
            <a:r>
              <a:rPr lang="en-US" sz="7894" cap="all" dirty="0">
                <a:ln w="3175"/>
                <a:effectLst>
                  <a:outerShdw blurRad="38100" dist="38100" dir="2700000" algn="tl">
                    <a:srgbClr val="000000">
                      <a:alpha val="43137"/>
                    </a:srgbClr>
                  </a:outerShdw>
                  <a:reflection stA="0" endPos="65000" dist="50800" dir="5400000" sy="-100000" algn="bl" rotWithShape="0"/>
                </a:effectLst>
              </a:rPr>
              <a:t>if you need assistance to evacuate the building, inform YOUR PROFESSOR OR instructor </a:t>
            </a:r>
            <a:r>
              <a:rPr lang="en-US" sz="12236" cap="all" dirty="0">
                <a:ln w="3175"/>
                <a:effectLst>
                  <a:outerShdw blurRad="38100" dist="38100" dir="2700000" algn="tl">
                    <a:srgbClr val="000000">
                      <a:alpha val="43137"/>
                    </a:srgbClr>
                  </a:outerShdw>
                  <a:reflection stA="0" endPos="65000" dist="50800" dir="5400000" sy="-100000" algn="bl" rotWithShape="0"/>
                </a:effectLst>
              </a:rPr>
              <a:t>NOW!!!</a:t>
            </a:r>
            <a:endParaRPr lang="en-US" sz="7500" cap="all" dirty="0">
              <a:ln w="3175"/>
              <a:effectLst>
                <a:outerShdw blurRad="50800" dist="50800" dir="5400000" algn="ctr" rotWithShape="0">
                  <a:srgbClr val="000000">
                    <a:alpha val="0"/>
                  </a:srgbClr>
                </a:outerShdw>
                <a:reflection stA="0" endPos="65000" dist="50800" dir="5400000" sy="-100000" algn="bl" rotWithShape="0"/>
              </a:effectLst>
            </a:endParaRPr>
          </a:p>
          <a:p>
            <a:pPr marL="0" indent="0">
              <a:lnSpc>
                <a:spcPct val="120000"/>
              </a:lnSpc>
              <a:buFontTx/>
              <a:buNone/>
              <a:defRPr/>
            </a:pPr>
            <a:endParaRPr lang="en-US" sz="2368" u="sng" cap="all" dirty="0">
              <a:ln w="3175"/>
              <a:effectLst>
                <a:outerShdw blurRad="38100" dist="38100" dir="2700000" algn="tl">
                  <a:srgbClr val="000000">
                    <a:alpha val="43137"/>
                  </a:srgbClr>
                </a:outerShdw>
                <a:reflection stA="0" endPos="65000" dist="50800" dir="5400000" sy="-100000" algn="bl" rotWithShape="0"/>
              </a:effectLst>
            </a:endParaRPr>
          </a:p>
          <a:p>
            <a:pPr>
              <a:lnSpc>
                <a:spcPct val="120000"/>
              </a:lnSpc>
              <a:spcBef>
                <a:spcPts val="0"/>
              </a:spcBef>
              <a:defRPr/>
            </a:pPr>
            <a:r>
              <a:rPr lang="en-US" sz="7894" cap="all" dirty="0">
                <a:ln w="3175"/>
                <a:effectLst>
                  <a:outerShdw blurRad="38100" dist="38100" dir="2700000" algn="tl">
                    <a:srgbClr val="000000">
                      <a:alpha val="43137"/>
                    </a:srgbClr>
                  </a:outerShdw>
                  <a:reflection stA="0" endPos="65000" dist="50800" dir="5400000" sy="-100000" algn="bl" rotWithShape="0"/>
                </a:effectLst>
              </a:rPr>
              <a:t>IF during a building evacuation YOU NEED TO report AN INCIDENT OR A PERSON LEFT BEHIND: </a:t>
            </a:r>
          </a:p>
          <a:p>
            <a:pPr lvl="1">
              <a:lnSpc>
                <a:spcPct val="120000"/>
              </a:lnSpc>
              <a:spcBef>
                <a:spcPts val="0"/>
              </a:spcBef>
              <a:buFont typeface="Wingdings" panose="05000000000000000000" pitchFamily="2" charset="2"/>
              <a:buChar char="Ø"/>
              <a:defRPr/>
            </a:pPr>
            <a:r>
              <a:rPr lang="en-US" sz="7105" cap="all" dirty="0">
                <a:ln w="3175"/>
                <a:effectLst>
                  <a:outerShdw blurRad="38100" dist="38100" dir="2700000" algn="tl">
                    <a:srgbClr val="000000">
                      <a:alpha val="43137"/>
                    </a:srgbClr>
                  </a:outerShdw>
                  <a:reflection stA="0" endPos="65000" dist="50800" dir="5400000" sy="-100000" algn="bl" rotWithShape="0"/>
                </a:effectLst>
              </a:rPr>
              <a:t>  contact one of the Building FIRE WARDENS </a:t>
            </a:r>
            <a:r>
              <a:rPr lang="en-US" sz="5131" cap="all" dirty="0">
                <a:ln w="3175"/>
                <a:effectLst>
                  <a:outerShdw blurRad="38100" dist="38100" dir="2700000" algn="tl">
                    <a:srgbClr val="000000">
                      <a:alpha val="43137"/>
                    </a:srgbClr>
                  </a:outerShdw>
                  <a:reflection stA="0" endPos="65000" dist="50800" dir="5400000" sy="-100000" algn="bl" rotWithShape="0"/>
                </a:effectLst>
              </a:rPr>
              <a:t>OR</a:t>
            </a:r>
            <a:r>
              <a:rPr lang="en-US" sz="7105" cap="all" dirty="0">
                <a:ln w="3175"/>
                <a:effectLst>
                  <a:outerShdw blurRad="38100" dist="38100" dir="2700000" algn="tl">
                    <a:srgbClr val="000000">
                      <a:alpha val="43137"/>
                    </a:srgbClr>
                  </a:outerShdw>
                  <a:reflection stA="0" endPos="65000" dist="50800" dir="5400000" sy="-100000" algn="bl" rotWithShape="0"/>
                </a:effectLst>
              </a:rPr>
              <a:t>   </a:t>
            </a:r>
          </a:p>
          <a:p>
            <a:pPr lvl="1">
              <a:lnSpc>
                <a:spcPct val="120000"/>
              </a:lnSpc>
              <a:spcBef>
                <a:spcPts val="0"/>
              </a:spcBef>
              <a:buFont typeface="Wingdings" panose="05000000000000000000" pitchFamily="2" charset="2"/>
              <a:buChar char="Ø"/>
              <a:defRPr/>
            </a:pPr>
            <a:r>
              <a:rPr lang="en-US" sz="7105" cap="all" dirty="0">
                <a:ln w="3175"/>
                <a:effectLst>
                  <a:outerShdw blurRad="38100" dist="38100" dir="2700000" algn="tl">
                    <a:srgbClr val="000000">
                      <a:alpha val="43137"/>
                    </a:srgbClr>
                  </a:outerShdw>
                  <a:reflection stA="0" endPos="65000" dist="50800" dir="5400000" sy="-100000" algn="bl" rotWithShape="0"/>
                </a:effectLst>
              </a:rPr>
              <a:t>  CALL </a:t>
            </a:r>
            <a:r>
              <a:rPr lang="en-US" sz="7105" u="sng" cap="all" dirty="0">
                <a:ln w="3175"/>
                <a:effectLst>
                  <a:outerShdw blurRad="38100" dist="38100" dir="2700000" algn="tl">
                    <a:srgbClr val="000000">
                      <a:alpha val="43137"/>
                    </a:srgbClr>
                  </a:outerShdw>
                  <a:reflection stA="0" endPos="65000" dist="50800" dir="5400000" sy="-100000" algn="bl" rotWithShape="0"/>
                </a:effectLst>
              </a:rPr>
              <a:t>security services 204-474-9341 </a:t>
            </a:r>
          </a:p>
          <a:p>
            <a:pPr marL="451165" lvl="1" indent="0">
              <a:lnSpc>
                <a:spcPct val="120000"/>
              </a:lnSpc>
              <a:spcBef>
                <a:spcPts val="0"/>
              </a:spcBef>
              <a:buFontTx/>
              <a:buNone/>
              <a:defRPr/>
            </a:pPr>
            <a:endParaRPr lang="en-US" sz="3158" u="sng" cap="all" dirty="0">
              <a:ln w="3175"/>
              <a:effectLst>
                <a:outerShdw blurRad="38100" dist="38100" dir="2700000" algn="tl">
                  <a:srgbClr val="000000">
                    <a:alpha val="43137"/>
                  </a:srgbClr>
                </a:outerShdw>
                <a:reflection stA="0" endPos="65000" dist="50800" dir="5400000" sy="-100000" algn="bl" rotWithShape="0"/>
              </a:effectLst>
            </a:endParaRPr>
          </a:p>
          <a:p>
            <a:pPr>
              <a:lnSpc>
                <a:spcPct val="120000"/>
              </a:lnSpc>
              <a:defRPr/>
            </a:pPr>
            <a:r>
              <a:rPr lang="en-US" sz="9473" cap="all" dirty="0">
                <a:ln w="3175"/>
                <a:effectLst>
                  <a:outerShdw blurRad="38100" dist="38100" dir="2700000" algn="tl">
                    <a:srgbClr val="000000">
                      <a:alpha val="43137"/>
                    </a:srgbClr>
                  </a:outerShdw>
                  <a:reflection stA="0" endPos="65000" dist="50800" dir="5400000" sy="-100000" algn="bl" rotWithShape="0"/>
                </a:effectLst>
              </a:rPr>
              <a:t>Do not reenter the building </a:t>
            </a:r>
            <a:r>
              <a:rPr lang="en-US" sz="7500" cap="all" dirty="0">
                <a:ln w="3175"/>
                <a:effectLst>
                  <a:outerShdw blurRad="38100" dist="38100" dir="2700000" algn="tl">
                    <a:srgbClr val="000000">
                      <a:alpha val="43137"/>
                    </a:srgbClr>
                  </a:outerShdw>
                  <a:reflection stA="0" endPos="65000" dist="50800" dir="5400000" sy="-100000" algn="bl" rotWithShape="0"/>
                </a:effectLst>
              </a:rPr>
              <a:t>until </a:t>
            </a:r>
          </a:p>
          <a:p>
            <a:pPr marL="394769" lvl="1" indent="0">
              <a:lnSpc>
                <a:spcPct val="120000"/>
              </a:lnSpc>
              <a:buFontTx/>
              <a:buNone/>
              <a:defRPr/>
            </a:pPr>
            <a:r>
              <a:rPr lang="en-US" sz="7105" cap="all" dirty="0">
                <a:ln w="3175"/>
                <a:effectLst>
                  <a:outerShdw blurRad="38100" dist="38100" dir="2700000" algn="tl">
                    <a:srgbClr val="000000">
                      <a:alpha val="43137"/>
                    </a:srgbClr>
                  </a:outerShdw>
                  <a:reflection stA="0" endPos="65000" dist="50800" dir="5400000" sy="-100000" algn="bl" rotWithShape="0"/>
                </a:effectLst>
              </a:rPr>
              <a:t> the </a:t>
            </a:r>
            <a:r>
              <a:rPr lang="en-US" sz="7105" b="1" cap="all" dirty="0">
                <a:ln w="3175"/>
                <a:effectLst>
                  <a:outerShdw blurRad="38100" dist="38100" dir="2700000" algn="tl">
                    <a:srgbClr val="000000">
                      <a:alpha val="43137"/>
                    </a:srgbClr>
                  </a:outerShdw>
                  <a:reflection stA="0" endPos="65000" dist="50800" dir="5400000" sy="-100000" algn="bl" rotWithShape="0"/>
                </a:effectLst>
              </a:rPr>
              <a:t>“all clear” </a:t>
            </a:r>
            <a:r>
              <a:rPr lang="en-US" sz="7105" cap="all" dirty="0">
                <a:ln w="3175"/>
                <a:effectLst>
                  <a:outerShdw blurRad="38100" dist="38100" dir="2700000" algn="tl">
                    <a:srgbClr val="000000">
                      <a:alpha val="43137"/>
                    </a:srgbClr>
                  </a:outerShdw>
                  <a:reflection stA="0" endPos="65000" dist="50800" dir="5400000" sy="-100000" algn="bl" rotWithShape="0"/>
                </a:effectLst>
              </a:rPr>
              <a:t>IS DECLARED BY A FIRE WARDEN, security   services or the fire Department</a:t>
            </a:r>
            <a:r>
              <a:rPr lang="en-US" sz="3947" cap="all" dirty="0">
                <a:ln w="3175"/>
                <a:effectLst>
                  <a:outerShdw blurRad="50800" dist="50800" dir="5400000" algn="ctr" rotWithShape="0">
                    <a:srgbClr val="000000">
                      <a:alpha val="0"/>
                    </a:srgbClr>
                  </a:outerShdw>
                  <a:reflection stA="0" endPos="65000" dist="50800" dir="5400000" sy="-100000" algn="bl" rotWithShape="0"/>
                </a:effectLst>
              </a:rPr>
              <a:t/>
            </a:r>
            <a:br>
              <a:rPr lang="en-US" sz="3947" cap="all" dirty="0">
                <a:ln w="3175"/>
                <a:effectLst>
                  <a:outerShdw blurRad="50800" dist="50800" dir="5400000" algn="ctr" rotWithShape="0">
                    <a:srgbClr val="000000">
                      <a:alpha val="0"/>
                    </a:srgbClr>
                  </a:outerShdw>
                  <a:reflection stA="0" endPos="65000" dist="50800" dir="5400000" sy="-100000" algn="bl" rotWithShape="0"/>
                </a:effectLst>
              </a:rPr>
            </a:br>
            <a:endParaRPr lang="en-US" sz="3947" cap="all" dirty="0">
              <a:ln w="3175"/>
              <a:effectLst>
                <a:outerShdw blurRad="50800" dist="50800" dir="5400000" algn="ctr" rotWithShape="0">
                  <a:srgbClr val="000000">
                    <a:alpha val="0"/>
                  </a:srgbClr>
                </a:outerShdw>
                <a:reflection stA="0" endPos="65000" dist="50800" dir="5400000" sy="-100000" algn="bl" rotWithShape="0"/>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D88FA0A-576C-4268-897C-39624BEA3F7A}"/>
              </a:ext>
            </a:extLst>
          </p:cNvPr>
          <p:cNvSpPr>
            <a:spLocks noGrp="1" noChangeArrowheads="1"/>
          </p:cNvSpPr>
          <p:nvPr>
            <p:ph type="title"/>
          </p:nvPr>
        </p:nvSpPr>
        <p:spPr/>
        <p:txBody>
          <a:bodyPr/>
          <a:lstStyle/>
          <a:p>
            <a:pPr eaLnBrk="1" hangingPunct="1"/>
            <a:r>
              <a:rPr lang="en-US" altLang="en-US" b="1" u="sng">
                <a:solidFill>
                  <a:srgbClr val="0070C0"/>
                </a:solidFill>
              </a:rPr>
              <a:t>Experiments</a:t>
            </a:r>
          </a:p>
        </p:txBody>
      </p:sp>
      <p:sp>
        <p:nvSpPr>
          <p:cNvPr id="8195" name="Rectangle 3">
            <a:extLst>
              <a:ext uri="{FF2B5EF4-FFF2-40B4-BE49-F238E27FC236}">
                <a16:creationId xmlns:a16="http://schemas.microsoft.com/office/drawing/2014/main" id="{DC77FE60-6D4D-48D5-BB2E-D5DB5105202D}"/>
              </a:ext>
            </a:extLst>
          </p:cNvPr>
          <p:cNvSpPr>
            <a:spLocks noGrp="1" noChangeArrowheads="1"/>
          </p:cNvSpPr>
          <p:nvPr>
            <p:ph type="body" idx="1"/>
          </p:nvPr>
        </p:nvSpPr>
        <p:spPr/>
        <p:txBody>
          <a:bodyPr/>
          <a:lstStyle/>
          <a:p>
            <a:pPr marL="0" indent="0" eaLnBrk="1" hangingPunct="1">
              <a:lnSpc>
                <a:spcPct val="80000"/>
              </a:lnSpc>
              <a:buFontTx/>
              <a:buNone/>
              <a:defRPr/>
            </a:pPr>
            <a:r>
              <a:rPr lang="en-US" altLang="en-US" sz="2000" b="1" u="sng" dirty="0"/>
              <a:t>Experiments for 4590 labs:</a:t>
            </a:r>
          </a:p>
          <a:p>
            <a:pPr marL="0" indent="0" eaLnBrk="1" hangingPunct="1">
              <a:lnSpc>
                <a:spcPct val="80000"/>
              </a:lnSpc>
              <a:buFontTx/>
              <a:buNone/>
              <a:defRPr/>
            </a:pPr>
            <a:r>
              <a:rPr lang="en-US" altLang="en-US" sz="2000" b="1" u="sng" dirty="0"/>
              <a:t> </a:t>
            </a:r>
            <a:endParaRPr lang="en-US" altLang="en-US" sz="2000" dirty="0"/>
          </a:p>
          <a:p>
            <a:pPr eaLnBrk="1" hangingPunct="1">
              <a:lnSpc>
                <a:spcPct val="80000"/>
              </a:lnSpc>
              <a:defRPr/>
            </a:pPr>
            <a:r>
              <a:rPr lang="en-US" altLang="en-US" sz="2000" dirty="0"/>
              <a:t>Grades will be based on quality, originality of thought and ideas, completeness, accuracy and scientific professionalism of work completed and written up in an approved format.</a:t>
            </a:r>
          </a:p>
          <a:p>
            <a:pPr eaLnBrk="1" hangingPunct="1">
              <a:lnSpc>
                <a:spcPct val="80000"/>
              </a:lnSpc>
              <a:defRPr/>
            </a:pPr>
            <a:endParaRPr lang="en-US" altLang="en-US" sz="2000" dirty="0"/>
          </a:p>
          <a:p>
            <a:pPr eaLnBrk="1" hangingPunct="1">
              <a:lnSpc>
                <a:spcPct val="80000"/>
              </a:lnSpc>
              <a:defRPr/>
            </a:pPr>
            <a:r>
              <a:rPr lang="en-US" altLang="en-US" sz="2000" dirty="0"/>
              <a:t>Three experiments must be run in the 6 week period.  You will do 3 of the 4 experiments below plus a virtual experiment.</a:t>
            </a:r>
          </a:p>
          <a:p>
            <a:pPr eaLnBrk="1" hangingPunct="1">
              <a:lnSpc>
                <a:spcPct val="80000"/>
              </a:lnSpc>
              <a:defRPr/>
            </a:pPr>
            <a:endParaRPr lang="en-US" altLang="en-US" sz="2000" dirty="0"/>
          </a:p>
          <a:p>
            <a:pPr eaLnBrk="1" hangingPunct="1">
              <a:lnSpc>
                <a:spcPct val="80000"/>
              </a:lnSpc>
              <a:defRPr/>
            </a:pPr>
            <a:r>
              <a:rPr lang="en-US" altLang="en-US" sz="2000" b="1" dirty="0"/>
              <a:t>Exp. 1:  Forensic GC experiment</a:t>
            </a:r>
            <a:endParaRPr lang="en-US" altLang="en-US" sz="2000" dirty="0"/>
          </a:p>
          <a:p>
            <a:pPr eaLnBrk="1" hangingPunct="1">
              <a:lnSpc>
                <a:spcPct val="80000"/>
              </a:lnSpc>
              <a:defRPr/>
            </a:pPr>
            <a:r>
              <a:rPr lang="en-US" altLang="en-US" sz="2000" b="1" dirty="0"/>
              <a:t>Exp. 2:  Enzyme kinetics experiment</a:t>
            </a:r>
            <a:endParaRPr lang="en-US" altLang="en-US" sz="1800" dirty="0"/>
          </a:p>
          <a:p>
            <a:pPr eaLnBrk="1" hangingPunct="1">
              <a:lnSpc>
                <a:spcPct val="80000"/>
              </a:lnSpc>
              <a:defRPr/>
            </a:pPr>
            <a:r>
              <a:rPr lang="en-US" altLang="en-US" sz="2000" b="1" dirty="0"/>
              <a:t>Exp. 3:  Electrophoresis</a:t>
            </a:r>
          </a:p>
          <a:p>
            <a:pPr eaLnBrk="1" hangingPunct="1">
              <a:lnSpc>
                <a:spcPct val="80000"/>
              </a:lnSpc>
              <a:defRPr/>
            </a:pPr>
            <a:r>
              <a:rPr lang="en-US" altLang="en-US" sz="2000" b="1" dirty="0"/>
              <a:t>Exp. 4:  HPLC Method Development </a:t>
            </a:r>
            <a:r>
              <a:rPr lang="en-US" altLang="en-US" sz="2000" b="1" dirty="0" err="1"/>
              <a:t>Vit</a:t>
            </a:r>
            <a:r>
              <a:rPr lang="en-US" altLang="en-US" sz="2000" b="1" dirty="0"/>
              <a:t>. B12</a:t>
            </a:r>
          </a:p>
          <a:p>
            <a:pPr eaLnBrk="1" hangingPunct="1">
              <a:lnSpc>
                <a:spcPct val="80000"/>
              </a:lnSpc>
              <a:defRPr/>
            </a:pPr>
            <a:r>
              <a:rPr lang="en-US" altLang="en-US" sz="2000" b="1" dirty="0"/>
              <a:t>Virtual </a:t>
            </a:r>
            <a:r>
              <a:rPr lang="en-US" altLang="en-US" sz="2000" b="1" dirty="0" err="1"/>
              <a:t>exp</a:t>
            </a:r>
            <a:r>
              <a:rPr lang="en-US" altLang="en-US" sz="2000" b="1" dirty="0"/>
              <a:t> ICP analysis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80B2A2C7-DBDF-42E9-860E-59BE150F6F3E}"/>
              </a:ext>
            </a:extLst>
          </p:cNvPr>
          <p:cNvSpPr>
            <a:spLocks noGrp="1"/>
          </p:cNvSpPr>
          <p:nvPr>
            <p:ph type="title"/>
          </p:nvPr>
        </p:nvSpPr>
        <p:spPr/>
        <p:txBody>
          <a:bodyPr/>
          <a:lstStyle/>
          <a:p>
            <a:r>
              <a:rPr lang="en-CA" altLang="en-US" u="sng"/>
              <a:t>Forensic GC Experiment</a:t>
            </a:r>
          </a:p>
        </p:txBody>
      </p:sp>
      <p:pic>
        <p:nvPicPr>
          <p:cNvPr id="22531" name="Content Placeholder 3">
            <a:extLst>
              <a:ext uri="{FF2B5EF4-FFF2-40B4-BE49-F238E27FC236}">
                <a16:creationId xmlns:a16="http://schemas.microsoft.com/office/drawing/2014/main" id="{851FE714-F305-4B9F-A8F2-B460000957A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25575" y="1600200"/>
            <a:ext cx="6292850" cy="4525963"/>
          </a:xfrm>
        </p:spPr>
      </p:pic>
      <p:sp>
        <p:nvSpPr>
          <p:cNvPr id="22532" name="TextBox 4">
            <a:extLst>
              <a:ext uri="{FF2B5EF4-FFF2-40B4-BE49-F238E27FC236}">
                <a16:creationId xmlns:a16="http://schemas.microsoft.com/office/drawing/2014/main" id="{C6837C13-C373-45C5-9EB1-3766719BED1F}"/>
              </a:ext>
            </a:extLst>
          </p:cNvPr>
          <p:cNvSpPr txBox="1">
            <a:spLocks noChangeArrowheads="1"/>
          </p:cNvSpPr>
          <p:nvPr/>
        </p:nvSpPr>
        <p:spPr bwMode="auto">
          <a:xfrm>
            <a:off x="609600" y="6324600"/>
            <a:ext cx="8097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1800"/>
              <a:t>Public perception of forensics laboratory ability becomes somewhat unrealistic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BCF039F-CCCD-456E-BE3C-DC217DC0E758}"/>
              </a:ext>
            </a:extLst>
          </p:cNvPr>
          <p:cNvSpPr>
            <a:spLocks noGrp="1"/>
          </p:cNvSpPr>
          <p:nvPr>
            <p:ph type="title"/>
          </p:nvPr>
        </p:nvSpPr>
        <p:spPr/>
        <p:txBody>
          <a:bodyPr/>
          <a:lstStyle/>
          <a:p>
            <a:r>
              <a:rPr lang="en-CA" altLang="en-US" u="sng"/>
              <a:t>Mobile Lab</a:t>
            </a:r>
          </a:p>
        </p:txBody>
      </p:sp>
      <p:pic>
        <p:nvPicPr>
          <p:cNvPr id="23555" name="Content Placeholder 3">
            <a:extLst>
              <a:ext uri="{FF2B5EF4-FFF2-40B4-BE49-F238E27FC236}">
                <a16:creationId xmlns:a16="http://schemas.microsoft.com/office/drawing/2014/main" id="{8C336542-9CE2-4C64-9D1E-F60FAA110D8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917700"/>
            <a:ext cx="8229600" cy="3890963"/>
          </a:xfrm>
        </p:spPr>
      </p:pic>
      <p:sp>
        <p:nvSpPr>
          <p:cNvPr id="23556" name="TextBox 4">
            <a:extLst>
              <a:ext uri="{FF2B5EF4-FFF2-40B4-BE49-F238E27FC236}">
                <a16:creationId xmlns:a16="http://schemas.microsoft.com/office/drawing/2014/main" id="{267E4925-F621-4BE2-8E66-8C5316573F76}"/>
              </a:ext>
            </a:extLst>
          </p:cNvPr>
          <p:cNvSpPr txBox="1">
            <a:spLocks noChangeArrowheads="1"/>
          </p:cNvSpPr>
          <p:nvPr/>
        </p:nvSpPr>
        <p:spPr bwMode="auto">
          <a:xfrm>
            <a:off x="1295400" y="6324600"/>
            <a:ext cx="6929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1800"/>
              <a:t>Size of laboratory may limit ability to do more than collect samples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E315008-F9C5-4D99-87FC-009097FE72CE}"/>
              </a:ext>
            </a:extLst>
          </p:cNvPr>
          <p:cNvSpPr>
            <a:spLocks noGrp="1" noChangeArrowheads="1"/>
          </p:cNvSpPr>
          <p:nvPr>
            <p:ph type="title"/>
          </p:nvPr>
        </p:nvSpPr>
        <p:spPr/>
        <p:txBody>
          <a:bodyPr/>
          <a:lstStyle/>
          <a:p>
            <a:pPr eaLnBrk="1" hangingPunct="1"/>
            <a:r>
              <a:rPr lang="en-US" altLang="en-US" b="1" u="sng">
                <a:solidFill>
                  <a:srgbClr val="0070C0"/>
                </a:solidFill>
              </a:rPr>
              <a:t>4590 Laboratory</a:t>
            </a:r>
          </a:p>
        </p:txBody>
      </p:sp>
      <p:sp>
        <p:nvSpPr>
          <p:cNvPr id="5123" name="Rectangle 3">
            <a:extLst>
              <a:ext uri="{FF2B5EF4-FFF2-40B4-BE49-F238E27FC236}">
                <a16:creationId xmlns:a16="http://schemas.microsoft.com/office/drawing/2014/main" id="{3454241B-CA62-45E6-B02C-F48D67BAF5B4}"/>
              </a:ext>
            </a:extLst>
          </p:cNvPr>
          <p:cNvSpPr>
            <a:spLocks noGrp="1" noChangeArrowheads="1"/>
          </p:cNvSpPr>
          <p:nvPr>
            <p:ph type="body" idx="1"/>
          </p:nvPr>
        </p:nvSpPr>
        <p:spPr/>
        <p:txBody>
          <a:bodyPr/>
          <a:lstStyle/>
          <a:p>
            <a:pPr eaLnBrk="1" hangingPunct="1">
              <a:lnSpc>
                <a:spcPct val="90000"/>
              </a:lnSpc>
            </a:pPr>
            <a:r>
              <a:rPr lang="en-US" altLang="en-US" sz="2400" dirty="0"/>
              <a:t>Your laboratory write up should be very comprehensive since your mark is 40% of your grade.  The grade is determined by the report that you submit.</a:t>
            </a:r>
          </a:p>
          <a:p>
            <a:pPr eaLnBrk="1" hangingPunct="1">
              <a:lnSpc>
                <a:spcPct val="90000"/>
              </a:lnSpc>
            </a:pPr>
            <a:endParaRPr lang="en-US" altLang="en-US" sz="2400"/>
          </a:p>
          <a:p>
            <a:pPr eaLnBrk="1" hangingPunct="1">
              <a:lnSpc>
                <a:spcPct val="90000"/>
              </a:lnSpc>
            </a:pPr>
            <a:r>
              <a:rPr lang="en-US" altLang="en-US" sz="2400" dirty="0"/>
              <a:t>To be able to write a good laboratory report you will need </a:t>
            </a:r>
            <a:r>
              <a:rPr lang="en-US" altLang="en-US" sz="2400" b="1" u="sng" dirty="0"/>
              <a:t>detailed, understandable</a:t>
            </a:r>
            <a:r>
              <a:rPr lang="en-US" altLang="en-US" sz="2400" dirty="0"/>
              <a:t> laboratory notes. Notes on writing the report are on website.</a:t>
            </a:r>
            <a:endParaRPr lang="en-US" altLang="en-US" sz="2400" dirty="0">
              <a:cs typeface="Arial"/>
            </a:endParaRPr>
          </a:p>
          <a:p>
            <a:pPr eaLnBrk="1" hangingPunct="1">
              <a:lnSpc>
                <a:spcPct val="90000"/>
              </a:lnSpc>
            </a:pPr>
            <a:endParaRPr lang="en-US" altLang="en-US" sz="2400"/>
          </a:p>
          <a:p>
            <a:pPr eaLnBrk="1" hangingPunct="1">
              <a:lnSpc>
                <a:spcPct val="90000"/>
              </a:lnSpc>
            </a:pPr>
            <a:r>
              <a:rPr lang="en-US" altLang="en-US" sz="2400" dirty="0"/>
              <a:t>The notes should be kept in a hardback laboratory notebook. Why?</a:t>
            </a:r>
            <a:endParaRPr lang="en-US" altLang="en-US" sz="2400" dirty="0">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0BF68EC-C86E-44DC-A32F-3DD1BC790877}"/>
              </a:ext>
            </a:extLst>
          </p:cNvPr>
          <p:cNvSpPr>
            <a:spLocks noGrp="1"/>
          </p:cNvSpPr>
          <p:nvPr>
            <p:ph type="title"/>
          </p:nvPr>
        </p:nvSpPr>
        <p:spPr/>
        <p:txBody>
          <a:bodyPr/>
          <a:lstStyle/>
          <a:p>
            <a:r>
              <a:rPr lang="en-CA" altLang="en-US" u="sng"/>
              <a:t>Forensic Experiment</a:t>
            </a:r>
          </a:p>
        </p:txBody>
      </p:sp>
      <p:pic>
        <p:nvPicPr>
          <p:cNvPr id="24579" name="Picture 2">
            <a:extLst>
              <a:ext uri="{FF2B5EF4-FFF2-40B4-BE49-F238E27FC236}">
                <a16:creationId xmlns:a16="http://schemas.microsoft.com/office/drawing/2014/main" id="{A96FCC54-CCF6-444F-B694-81C5BEB8FD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779588"/>
            <a:ext cx="49530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3">
            <a:extLst>
              <a:ext uri="{FF2B5EF4-FFF2-40B4-BE49-F238E27FC236}">
                <a16:creationId xmlns:a16="http://schemas.microsoft.com/office/drawing/2014/main" id="{0776A377-E940-46A9-A99C-E24708FD40DE}"/>
              </a:ext>
            </a:extLst>
          </p:cNvPr>
          <p:cNvSpPr txBox="1">
            <a:spLocks noChangeArrowheads="1"/>
          </p:cNvSpPr>
          <p:nvPr/>
        </p:nvSpPr>
        <p:spPr bwMode="auto">
          <a:xfrm>
            <a:off x="838200" y="5715000"/>
            <a:ext cx="69294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CA" altLang="en-US" sz="1800" dirty="0"/>
              <a:t> </a:t>
            </a:r>
            <a:r>
              <a:rPr lang="en-CA" altLang="en-US" sz="1800" b="1" dirty="0">
                <a:solidFill>
                  <a:schemeClr val="accent2">
                    <a:lumMod val="75000"/>
                  </a:schemeClr>
                </a:solidFill>
              </a:rPr>
              <a:t>Our Experiment:  A possible accidental poisoning</a:t>
            </a:r>
          </a:p>
          <a:p>
            <a:pPr>
              <a:spcBef>
                <a:spcPct val="0"/>
              </a:spcBef>
              <a:buFontTx/>
              <a:buNone/>
              <a:defRPr/>
            </a:pPr>
            <a:r>
              <a:rPr lang="en-CA" altLang="en-US" sz="1800" b="1" dirty="0">
                <a:solidFill>
                  <a:schemeClr val="accent2">
                    <a:lumMod val="75000"/>
                  </a:schemeClr>
                </a:solidFill>
              </a:rPr>
              <a:t> </a:t>
            </a:r>
          </a:p>
          <a:p>
            <a:pPr>
              <a:spcBef>
                <a:spcPct val="0"/>
              </a:spcBef>
              <a:buFontTx/>
              <a:buNone/>
              <a:defRPr/>
            </a:pPr>
            <a:r>
              <a:rPr lang="en-CA" altLang="en-US" sz="1800" dirty="0"/>
              <a:t>Will measure nicotine and break down products in blood and urine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a:extLst>
              <a:ext uri="{FF2B5EF4-FFF2-40B4-BE49-F238E27FC236}">
                <a16:creationId xmlns:a16="http://schemas.microsoft.com/office/drawing/2014/main" id="{99695676-DB32-4789-BCC5-10D8BAAD90B4}"/>
              </a:ext>
            </a:extLst>
          </p:cNvPr>
          <p:cNvSpPr>
            <a:spLocks noGrp="1" noChangeArrowheads="1"/>
          </p:cNvSpPr>
          <p:nvPr>
            <p:ph type="title"/>
          </p:nvPr>
        </p:nvSpPr>
        <p:spPr/>
        <p:txBody>
          <a:bodyPr/>
          <a:lstStyle/>
          <a:p>
            <a:pPr eaLnBrk="1" hangingPunct="1"/>
            <a:r>
              <a:rPr lang="en-US" altLang="en-US" sz="2400" b="1" u="sng">
                <a:solidFill>
                  <a:srgbClr val="339933"/>
                </a:solidFill>
              </a:rPr>
              <a:t>Forensic Exp.</a:t>
            </a:r>
            <a:r>
              <a:rPr lang="en-CA" altLang="en-US" sz="2400"/>
              <a:t> </a:t>
            </a:r>
            <a:r>
              <a:rPr lang="en-CA" altLang="en-US" sz="1600"/>
              <a:t>Forensic Science is the search for truth and the meaning of evidence in both criminal investigations and through courts of law.</a:t>
            </a:r>
            <a:endParaRPr lang="en-US" altLang="en-US" sz="1600" b="1" u="sng">
              <a:solidFill>
                <a:srgbClr val="339933"/>
              </a:solidFill>
            </a:endParaRPr>
          </a:p>
        </p:txBody>
      </p:sp>
      <p:pic>
        <p:nvPicPr>
          <p:cNvPr id="25603" name="Picture 4">
            <a:extLst>
              <a:ext uri="{FF2B5EF4-FFF2-40B4-BE49-F238E27FC236}">
                <a16:creationId xmlns:a16="http://schemas.microsoft.com/office/drawing/2014/main" id="{65A67408-0710-4BF2-AAEB-7D71908C65DD}"/>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524000" y="1600200"/>
            <a:ext cx="6034088" cy="4525963"/>
          </a:xfrm>
          <a:noFill/>
        </p:spPr>
      </p:pic>
      <p:sp>
        <p:nvSpPr>
          <p:cNvPr id="25604" name="Text Box 6">
            <a:extLst>
              <a:ext uri="{FF2B5EF4-FFF2-40B4-BE49-F238E27FC236}">
                <a16:creationId xmlns:a16="http://schemas.microsoft.com/office/drawing/2014/main" id="{4E7E499A-B424-469E-B266-B63D711ACFCD}"/>
              </a:ext>
            </a:extLst>
          </p:cNvPr>
          <p:cNvSpPr txBox="1">
            <a:spLocks noChangeArrowheads="1"/>
          </p:cNvSpPr>
          <p:nvPr/>
        </p:nvSpPr>
        <p:spPr bwMode="auto">
          <a:xfrm>
            <a:off x="0" y="1219200"/>
            <a:ext cx="190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Gas tanks He, N</a:t>
            </a:r>
            <a:r>
              <a:rPr lang="en-US" altLang="en-US" sz="1800" b="1" baseline="-25000"/>
              <a:t>2</a:t>
            </a:r>
            <a:r>
              <a:rPr lang="en-US" altLang="en-US" sz="1800" b="1"/>
              <a:t>, H</a:t>
            </a:r>
            <a:r>
              <a:rPr lang="en-US" altLang="en-US" sz="1800" b="1" baseline="-25000"/>
              <a:t>2</a:t>
            </a:r>
            <a:r>
              <a:rPr lang="en-US" altLang="en-US" sz="1800" b="1"/>
              <a:t>, Air</a:t>
            </a:r>
          </a:p>
        </p:txBody>
      </p:sp>
      <p:sp>
        <p:nvSpPr>
          <p:cNvPr id="25605" name="Line 7">
            <a:extLst>
              <a:ext uri="{FF2B5EF4-FFF2-40B4-BE49-F238E27FC236}">
                <a16:creationId xmlns:a16="http://schemas.microsoft.com/office/drawing/2014/main" id="{E261E61C-F64F-45CA-B093-A9BC4319C5A5}"/>
              </a:ext>
            </a:extLst>
          </p:cNvPr>
          <p:cNvSpPr>
            <a:spLocks noChangeShapeType="1"/>
          </p:cNvSpPr>
          <p:nvPr/>
        </p:nvSpPr>
        <p:spPr bwMode="auto">
          <a:xfrm>
            <a:off x="1295400" y="1600200"/>
            <a:ext cx="1447800" cy="1295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6" name="Text Box 8">
            <a:extLst>
              <a:ext uri="{FF2B5EF4-FFF2-40B4-BE49-F238E27FC236}">
                <a16:creationId xmlns:a16="http://schemas.microsoft.com/office/drawing/2014/main" id="{FFB875B4-F106-4583-B3E0-5758BF512ECE}"/>
              </a:ext>
            </a:extLst>
          </p:cNvPr>
          <p:cNvSpPr txBox="1">
            <a:spLocks noChangeArrowheads="1"/>
          </p:cNvSpPr>
          <p:nvPr/>
        </p:nvSpPr>
        <p:spPr bwMode="auto">
          <a:xfrm>
            <a:off x="4267200" y="61722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Computer control and data acquisition</a:t>
            </a:r>
          </a:p>
        </p:txBody>
      </p:sp>
      <p:sp>
        <p:nvSpPr>
          <p:cNvPr id="25607" name="Line 10">
            <a:extLst>
              <a:ext uri="{FF2B5EF4-FFF2-40B4-BE49-F238E27FC236}">
                <a16:creationId xmlns:a16="http://schemas.microsoft.com/office/drawing/2014/main" id="{AA430875-200D-4CF7-AB94-674636BC490E}"/>
              </a:ext>
            </a:extLst>
          </p:cNvPr>
          <p:cNvSpPr>
            <a:spLocks noChangeShapeType="1"/>
          </p:cNvSpPr>
          <p:nvPr/>
        </p:nvSpPr>
        <p:spPr bwMode="auto">
          <a:xfrm flipH="1" flipV="1">
            <a:off x="5334000" y="5029200"/>
            <a:ext cx="838200" cy="1371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Text Box 11">
            <a:extLst>
              <a:ext uri="{FF2B5EF4-FFF2-40B4-BE49-F238E27FC236}">
                <a16:creationId xmlns:a16="http://schemas.microsoft.com/office/drawing/2014/main" id="{61CD241A-1330-4C87-BC57-4D3A1CF196A9}"/>
              </a:ext>
            </a:extLst>
          </p:cNvPr>
          <p:cNvSpPr txBox="1">
            <a:spLocks noChangeArrowheads="1"/>
          </p:cNvSpPr>
          <p:nvPr/>
        </p:nvSpPr>
        <p:spPr bwMode="auto">
          <a:xfrm>
            <a:off x="4343400" y="26670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chemeClr val="bg1"/>
                </a:solidFill>
              </a:rPr>
              <a:t>Autosampler</a:t>
            </a:r>
          </a:p>
        </p:txBody>
      </p:sp>
      <p:sp>
        <p:nvSpPr>
          <p:cNvPr id="25609" name="Line 12">
            <a:extLst>
              <a:ext uri="{FF2B5EF4-FFF2-40B4-BE49-F238E27FC236}">
                <a16:creationId xmlns:a16="http://schemas.microsoft.com/office/drawing/2014/main" id="{0B781080-D82C-49B1-8155-55E177A132AA}"/>
              </a:ext>
            </a:extLst>
          </p:cNvPr>
          <p:cNvSpPr>
            <a:spLocks noChangeShapeType="1"/>
          </p:cNvSpPr>
          <p:nvPr/>
        </p:nvSpPr>
        <p:spPr bwMode="auto">
          <a:xfrm flipH="1">
            <a:off x="4876800" y="2895600"/>
            <a:ext cx="381000" cy="6858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Text Box 13">
            <a:extLst>
              <a:ext uri="{FF2B5EF4-FFF2-40B4-BE49-F238E27FC236}">
                <a16:creationId xmlns:a16="http://schemas.microsoft.com/office/drawing/2014/main" id="{1A70D9AB-9EAF-4889-AF66-B6B02FC46129}"/>
              </a:ext>
            </a:extLst>
          </p:cNvPr>
          <p:cNvSpPr txBox="1">
            <a:spLocks noChangeArrowheads="1"/>
          </p:cNvSpPr>
          <p:nvPr/>
        </p:nvSpPr>
        <p:spPr bwMode="auto">
          <a:xfrm>
            <a:off x="3352800" y="45720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chemeClr val="bg1"/>
                </a:solidFill>
              </a:rPr>
              <a:t>Oven</a:t>
            </a:r>
          </a:p>
        </p:txBody>
      </p:sp>
      <p:sp>
        <p:nvSpPr>
          <p:cNvPr id="25611" name="Text Box 14">
            <a:extLst>
              <a:ext uri="{FF2B5EF4-FFF2-40B4-BE49-F238E27FC236}">
                <a16:creationId xmlns:a16="http://schemas.microsoft.com/office/drawing/2014/main" id="{04A9D96D-EEEA-4ED1-863E-4CBAA5FF6895}"/>
              </a:ext>
            </a:extLst>
          </p:cNvPr>
          <p:cNvSpPr txBox="1">
            <a:spLocks noChangeArrowheads="1"/>
          </p:cNvSpPr>
          <p:nvPr/>
        </p:nvSpPr>
        <p:spPr bwMode="auto">
          <a:xfrm>
            <a:off x="1981200" y="31242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Detectors</a:t>
            </a:r>
          </a:p>
        </p:txBody>
      </p:sp>
      <p:sp>
        <p:nvSpPr>
          <p:cNvPr id="25612" name="Line 15">
            <a:extLst>
              <a:ext uri="{FF2B5EF4-FFF2-40B4-BE49-F238E27FC236}">
                <a16:creationId xmlns:a16="http://schemas.microsoft.com/office/drawing/2014/main" id="{D54FC667-E6FE-4E6C-8B26-B4799A0400E0}"/>
              </a:ext>
            </a:extLst>
          </p:cNvPr>
          <p:cNvSpPr>
            <a:spLocks noChangeShapeType="1"/>
          </p:cNvSpPr>
          <p:nvPr/>
        </p:nvSpPr>
        <p:spPr bwMode="auto">
          <a:xfrm>
            <a:off x="2743200" y="3429000"/>
            <a:ext cx="3810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3" name="Text Box 16">
            <a:extLst>
              <a:ext uri="{FF2B5EF4-FFF2-40B4-BE49-F238E27FC236}">
                <a16:creationId xmlns:a16="http://schemas.microsoft.com/office/drawing/2014/main" id="{6D8FD643-9D2E-463A-8A64-8EDE30C59283}"/>
              </a:ext>
            </a:extLst>
          </p:cNvPr>
          <p:cNvSpPr txBox="1">
            <a:spLocks noChangeArrowheads="1"/>
          </p:cNvSpPr>
          <p:nvPr/>
        </p:nvSpPr>
        <p:spPr bwMode="auto">
          <a:xfrm>
            <a:off x="2514600" y="39624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Injectors</a:t>
            </a:r>
          </a:p>
        </p:txBody>
      </p:sp>
      <p:sp>
        <p:nvSpPr>
          <p:cNvPr id="25614" name="Line 17">
            <a:extLst>
              <a:ext uri="{FF2B5EF4-FFF2-40B4-BE49-F238E27FC236}">
                <a16:creationId xmlns:a16="http://schemas.microsoft.com/office/drawing/2014/main" id="{D73E164C-290B-400D-A2B1-263177875DED}"/>
              </a:ext>
            </a:extLst>
          </p:cNvPr>
          <p:cNvSpPr>
            <a:spLocks noChangeShapeType="1"/>
          </p:cNvSpPr>
          <p:nvPr/>
        </p:nvSpPr>
        <p:spPr bwMode="auto">
          <a:xfrm flipV="1">
            <a:off x="3581400" y="3733800"/>
            <a:ext cx="762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5" name="Line 18">
            <a:extLst>
              <a:ext uri="{FF2B5EF4-FFF2-40B4-BE49-F238E27FC236}">
                <a16:creationId xmlns:a16="http://schemas.microsoft.com/office/drawing/2014/main" id="{5052BDCE-22FC-4116-A996-3207D26E326C}"/>
              </a:ext>
            </a:extLst>
          </p:cNvPr>
          <p:cNvSpPr>
            <a:spLocks noChangeShapeType="1"/>
          </p:cNvSpPr>
          <p:nvPr/>
        </p:nvSpPr>
        <p:spPr bwMode="auto">
          <a:xfrm flipV="1">
            <a:off x="6019800" y="4343400"/>
            <a:ext cx="381000" cy="1752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6" name="Line 19">
            <a:extLst>
              <a:ext uri="{FF2B5EF4-FFF2-40B4-BE49-F238E27FC236}">
                <a16:creationId xmlns:a16="http://schemas.microsoft.com/office/drawing/2014/main" id="{942D8D6A-C233-4596-89CC-A7A7ECC974D9}"/>
              </a:ext>
            </a:extLst>
          </p:cNvPr>
          <p:cNvSpPr>
            <a:spLocks noChangeShapeType="1"/>
          </p:cNvSpPr>
          <p:nvPr/>
        </p:nvSpPr>
        <p:spPr bwMode="auto">
          <a:xfrm>
            <a:off x="1524000" y="1600200"/>
            <a:ext cx="1600200" cy="11430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7" name="TextBox 2">
            <a:extLst>
              <a:ext uri="{FF2B5EF4-FFF2-40B4-BE49-F238E27FC236}">
                <a16:creationId xmlns:a16="http://schemas.microsoft.com/office/drawing/2014/main" id="{78144594-BF1A-478A-BF05-32479E5867A9}"/>
              </a:ext>
            </a:extLst>
          </p:cNvPr>
          <p:cNvSpPr txBox="1">
            <a:spLocks noChangeArrowheads="1"/>
          </p:cNvSpPr>
          <p:nvPr/>
        </p:nvSpPr>
        <p:spPr bwMode="auto">
          <a:xfrm>
            <a:off x="457200" y="6400800"/>
            <a:ext cx="3262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1800">
                <a:solidFill>
                  <a:srgbClr val="0070C0"/>
                </a:solidFill>
              </a:rPr>
              <a:t>What best instruments? Why?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81D537C5-AAAB-4591-918F-6182FF59A8E8}"/>
              </a:ext>
            </a:extLst>
          </p:cNvPr>
          <p:cNvSpPr>
            <a:spLocks noChangeArrowheads="1"/>
          </p:cNvSpPr>
          <p:nvPr/>
        </p:nvSpPr>
        <p:spPr bwMode="auto">
          <a:xfrm>
            <a:off x="609600" y="457200"/>
            <a:ext cx="8229600"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2000" b="1" u="sng" dirty="0">
                <a:solidFill>
                  <a:schemeClr val="accent2">
                    <a:lumMod val="75000"/>
                  </a:schemeClr>
                </a:solidFill>
                <a:latin typeface="Times New Roman" panose="02020603050405020304" pitchFamily="18" charset="0"/>
                <a:cs typeface="Times New Roman" panose="02020603050405020304" pitchFamily="18" charset="0"/>
              </a:rPr>
              <a:t>GC-Forensic Experiment</a:t>
            </a:r>
          </a:p>
          <a:p>
            <a:pPr algn="ctr">
              <a:spcBef>
                <a:spcPct val="0"/>
              </a:spcBef>
              <a:buFontTx/>
              <a:buNone/>
              <a:defRPr/>
            </a:pPr>
            <a:endParaRPr lang="en-US" altLang="en-US" sz="2000" dirty="0">
              <a:latin typeface="Times New Roman" panose="02020603050405020304" pitchFamily="18" charset="0"/>
              <a:cs typeface="Times New Roman" panose="02020603050405020304" pitchFamily="18" charset="0"/>
            </a:endParaRPr>
          </a:p>
          <a:p>
            <a:pPr>
              <a:spcBef>
                <a:spcPct val="0"/>
              </a:spcBef>
              <a:buFontTx/>
              <a:buNone/>
              <a:defRPr/>
            </a:pPr>
            <a:r>
              <a:rPr lang="en-US" altLang="en-US" sz="1600" b="1" dirty="0">
                <a:latin typeface="Times New Roman" panose="02020603050405020304" pitchFamily="18" charset="0"/>
                <a:cs typeface="Times New Roman" panose="02020603050405020304" pitchFamily="18" charset="0"/>
              </a:rPr>
              <a:t>The authorities of a small town are called to what appears as a drug party gone bad.  A teenager is found, who is not breathing, at the scene.  The teenager is rushed to hospital and could not be revived.  At the scene a jar with a liquid is found close to where the teen was located.</a:t>
            </a:r>
            <a:endParaRPr lang="en-CA" altLang="en-US" sz="1600" b="1" dirty="0">
              <a:latin typeface="Times New Roman" panose="02020603050405020304" pitchFamily="18" charset="0"/>
              <a:cs typeface="Times New Roman" panose="02020603050405020304" pitchFamily="18" charset="0"/>
            </a:endParaRPr>
          </a:p>
          <a:p>
            <a:pPr>
              <a:spcBef>
                <a:spcPct val="0"/>
              </a:spcBef>
              <a:buFontTx/>
              <a:buNone/>
              <a:defRPr/>
            </a:pPr>
            <a:r>
              <a:rPr lang="en-US" altLang="en-US" sz="1600" b="1" dirty="0">
                <a:latin typeface="Times New Roman" panose="02020603050405020304" pitchFamily="18" charset="0"/>
                <a:cs typeface="Times New Roman" panose="02020603050405020304" pitchFamily="18" charset="0"/>
              </a:rPr>
              <a:t> </a:t>
            </a:r>
            <a:endParaRPr lang="en-CA" altLang="en-US" sz="1600" b="1" dirty="0">
              <a:latin typeface="Times New Roman" panose="02020603050405020304" pitchFamily="18" charset="0"/>
              <a:cs typeface="Times New Roman" panose="02020603050405020304" pitchFamily="18" charset="0"/>
            </a:endParaRPr>
          </a:p>
          <a:p>
            <a:pPr>
              <a:spcBef>
                <a:spcPct val="0"/>
              </a:spcBef>
              <a:buFontTx/>
              <a:buNone/>
              <a:defRPr/>
            </a:pPr>
            <a:r>
              <a:rPr lang="en-US" altLang="en-US" sz="1600" b="1" dirty="0">
                <a:latin typeface="Times New Roman" panose="02020603050405020304" pitchFamily="18" charset="0"/>
                <a:cs typeface="Times New Roman" panose="02020603050405020304" pitchFamily="18" charset="0"/>
              </a:rPr>
              <a:t>In the apartment of one person who also attended the party (a suspect) </a:t>
            </a:r>
            <a:r>
              <a:rPr lang="en-US" altLang="en-US" sz="1600" b="1" dirty="0">
                <a:solidFill>
                  <a:srgbClr val="0070C0"/>
                </a:solidFill>
                <a:latin typeface="Times New Roman" panose="02020603050405020304" pitchFamily="18" charset="0"/>
                <a:cs typeface="Times New Roman" panose="02020603050405020304" pitchFamily="18" charset="0"/>
              </a:rPr>
              <a:t>20 menthol cigarettes </a:t>
            </a:r>
            <a:r>
              <a:rPr lang="en-US" altLang="en-US" sz="1600" b="1" dirty="0">
                <a:latin typeface="Times New Roman" panose="02020603050405020304" pitchFamily="18" charset="0"/>
                <a:cs typeface="Times New Roman" panose="02020603050405020304" pitchFamily="18" charset="0"/>
              </a:rPr>
              <a:t>were found in a liquid substance as if the suspect was trying to extract something from the cigarettes. It is believed that the suspect may have extracted nicotine from the cigarettes and mixed the nicotine into an alcohol/water solution to make an amateur drug (poison).  This may have been fed to the unsuspecting teen as a drug mixture to obtain a “high”. The partially empty jar held approximately </a:t>
            </a:r>
            <a:r>
              <a:rPr lang="en-US" altLang="en-US" sz="1600" b="1" dirty="0">
                <a:solidFill>
                  <a:srgbClr val="0070C0"/>
                </a:solidFill>
                <a:latin typeface="Times New Roman" panose="02020603050405020304" pitchFamily="18" charset="0"/>
                <a:cs typeface="Times New Roman" panose="02020603050405020304" pitchFamily="18" charset="0"/>
              </a:rPr>
              <a:t>250 ml. and only about 10 ml. </a:t>
            </a:r>
            <a:r>
              <a:rPr lang="en-US" altLang="en-US" sz="1600" b="1" dirty="0">
                <a:latin typeface="Times New Roman" panose="02020603050405020304" pitchFamily="18" charset="0"/>
                <a:cs typeface="Times New Roman" panose="02020603050405020304" pitchFamily="18" charset="0"/>
              </a:rPr>
              <a:t>was left in the jar. A sample of the drink (highball) 10 ml. was collected and saved for analysis at the local crime laboratory. </a:t>
            </a:r>
            <a:r>
              <a:rPr lang="en-US" altLang="en-US" sz="1600" b="1" dirty="0">
                <a:solidFill>
                  <a:srgbClr val="0070C0"/>
                </a:solidFill>
                <a:latin typeface="Times New Roman" panose="02020603050405020304" pitchFamily="18" charset="0"/>
                <a:cs typeface="Times New Roman" panose="02020603050405020304" pitchFamily="18" charset="0"/>
              </a:rPr>
              <a:t>The suspected contents were to be </a:t>
            </a:r>
            <a:r>
              <a:rPr lang="en-US" altLang="en-US" sz="1600" b="1" dirty="0" err="1">
                <a:solidFill>
                  <a:srgbClr val="0070C0"/>
                </a:solidFill>
                <a:latin typeface="Times New Roman" panose="02020603050405020304" pitchFamily="18" charset="0"/>
                <a:cs typeface="Times New Roman" panose="02020603050405020304" pitchFamily="18" charset="0"/>
              </a:rPr>
              <a:t>analysed</a:t>
            </a:r>
            <a:r>
              <a:rPr lang="en-US" altLang="en-US" sz="1600" b="1" dirty="0">
                <a:solidFill>
                  <a:srgbClr val="0070C0"/>
                </a:solidFill>
                <a:latin typeface="Times New Roman" panose="02020603050405020304" pitchFamily="18" charset="0"/>
                <a:cs typeface="Times New Roman" panose="02020603050405020304" pitchFamily="18" charset="0"/>
              </a:rPr>
              <a:t> using GLC for identification and quantitation.</a:t>
            </a:r>
            <a:r>
              <a:rPr lang="en-US" altLang="en-US" sz="1600" b="1" dirty="0">
                <a:solidFill>
                  <a:srgbClr val="FF0000"/>
                </a:solidFill>
                <a:latin typeface="Times New Roman" panose="02020603050405020304" pitchFamily="18" charset="0"/>
                <a:cs typeface="Times New Roman" panose="02020603050405020304" pitchFamily="18" charset="0"/>
              </a:rPr>
              <a:t> </a:t>
            </a:r>
            <a:endParaRPr lang="en-CA" altLang="en-US" sz="1600" b="1" dirty="0">
              <a:solidFill>
                <a:srgbClr val="FF0000"/>
              </a:solidFill>
              <a:latin typeface="Times New Roman" panose="02020603050405020304" pitchFamily="18" charset="0"/>
              <a:cs typeface="Times New Roman" panose="02020603050405020304" pitchFamily="18" charset="0"/>
            </a:endParaRPr>
          </a:p>
          <a:p>
            <a:pPr>
              <a:spcBef>
                <a:spcPct val="0"/>
              </a:spcBef>
              <a:buFontTx/>
              <a:buNone/>
              <a:defRPr/>
            </a:pPr>
            <a:r>
              <a:rPr lang="en-US" altLang="en-US" sz="1600" b="1" dirty="0">
                <a:latin typeface="Times New Roman" panose="02020603050405020304" pitchFamily="18" charset="0"/>
                <a:cs typeface="Times New Roman" panose="02020603050405020304" pitchFamily="18" charset="0"/>
              </a:rPr>
              <a:t> </a:t>
            </a:r>
            <a:endParaRPr lang="en-CA" altLang="en-US" sz="1600" b="1" dirty="0">
              <a:latin typeface="Times New Roman" panose="02020603050405020304" pitchFamily="18" charset="0"/>
              <a:cs typeface="Times New Roman" panose="02020603050405020304" pitchFamily="18" charset="0"/>
            </a:endParaRPr>
          </a:p>
          <a:p>
            <a:pPr>
              <a:spcBef>
                <a:spcPct val="0"/>
              </a:spcBef>
              <a:buFontTx/>
              <a:buNone/>
              <a:defRPr/>
            </a:pPr>
            <a:r>
              <a:rPr lang="en-US" altLang="en-US" sz="1600" b="1" dirty="0">
                <a:latin typeface="Times New Roman" panose="02020603050405020304" pitchFamily="18" charset="0"/>
                <a:cs typeface="Times New Roman" panose="02020603050405020304" pitchFamily="18" charset="0"/>
              </a:rPr>
              <a:t>Urine and blood samples were obtained from the teen </a:t>
            </a:r>
            <a:r>
              <a:rPr lang="en-US" altLang="en-US" sz="1600" b="1" dirty="0">
                <a:solidFill>
                  <a:srgbClr val="0070C0"/>
                </a:solidFill>
                <a:latin typeface="Times New Roman" panose="02020603050405020304" pitchFamily="18" charset="0"/>
                <a:cs typeface="Times New Roman" panose="02020603050405020304" pitchFamily="18" charset="0"/>
              </a:rPr>
              <a:t>approximately</a:t>
            </a:r>
            <a:r>
              <a:rPr lang="en-US" altLang="en-US" sz="1600" b="1" dirty="0">
                <a:solidFill>
                  <a:srgbClr val="FF0000"/>
                </a:solidFill>
                <a:latin typeface="Times New Roman" panose="02020603050405020304" pitchFamily="18" charset="0"/>
                <a:cs typeface="Times New Roman" panose="02020603050405020304" pitchFamily="18" charset="0"/>
              </a:rPr>
              <a:t> 0.5 hours </a:t>
            </a:r>
            <a:r>
              <a:rPr lang="en-US" altLang="en-US" sz="1600" b="1" dirty="0">
                <a:latin typeface="Times New Roman" panose="02020603050405020304" pitchFamily="18" charset="0"/>
                <a:cs typeface="Times New Roman" panose="02020603050405020304" pitchFamily="18" charset="0"/>
              </a:rPr>
              <a:t>after arrival at the hospital and 1 hours passed before they arrived at the lab. The compounds suspected to be present in the “highball” drink and </a:t>
            </a:r>
            <a:r>
              <a:rPr lang="en-US" altLang="en-US" sz="1600" b="1" dirty="0" err="1">
                <a:latin typeface="Times New Roman" panose="02020603050405020304" pitchFamily="18" charset="0"/>
                <a:cs typeface="Times New Roman" panose="02020603050405020304" pitchFamily="18" charset="0"/>
              </a:rPr>
              <a:t>analysed</a:t>
            </a:r>
            <a:r>
              <a:rPr lang="en-US" altLang="en-US" sz="1600" b="1" dirty="0">
                <a:latin typeface="Times New Roman" panose="02020603050405020304" pitchFamily="18" charset="0"/>
                <a:cs typeface="Times New Roman" panose="02020603050405020304" pitchFamily="18" charset="0"/>
              </a:rPr>
              <a:t> were nicotine (a very toxic substance), and menthol. If nicotine and menthol are found in the “highball” the source of the poisoning would be confirmed   </a:t>
            </a:r>
            <a:r>
              <a:rPr lang="en-US" altLang="en-US" sz="1600" b="1" dirty="0">
                <a:solidFill>
                  <a:srgbClr val="0070C0"/>
                </a:solidFill>
                <a:latin typeface="Times New Roman" panose="02020603050405020304" pitchFamily="18" charset="0"/>
                <a:cs typeface="Times New Roman" panose="02020603050405020304" pitchFamily="18" charset="0"/>
              </a:rPr>
              <a:t>If nicotine plus cotinine are found in the blood and urine of the victim, this would indicate nicotine poisoning presumably from ingestion of the “highball” drink. </a:t>
            </a:r>
            <a:endParaRPr lang="en-CA" altLang="en-US" sz="16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FBD9B3A-9690-4B48-A19F-54F03BBEA156}"/>
              </a:ext>
            </a:extLst>
          </p:cNvPr>
          <p:cNvSpPr>
            <a:spLocks noGrp="1"/>
          </p:cNvSpPr>
          <p:nvPr>
            <p:ph type="title"/>
          </p:nvPr>
        </p:nvSpPr>
        <p:spPr/>
        <p:txBody>
          <a:bodyPr/>
          <a:lstStyle/>
          <a:p>
            <a:r>
              <a:rPr lang="en-CA" altLang="en-US" u="sng">
                <a:solidFill>
                  <a:srgbClr val="0070C0"/>
                </a:solidFill>
              </a:rPr>
              <a:t>What do you need to know?</a:t>
            </a:r>
          </a:p>
        </p:txBody>
      </p:sp>
      <p:sp>
        <p:nvSpPr>
          <p:cNvPr id="3" name="Content Placeholder 2">
            <a:extLst>
              <a:ext uri="{FF2B5EF4-FFF2-40B4-BE49-F238E27FC236}">
                <a16:creationId xmlns:a16="http://schemas.microsoft.com/office/drawing/2014/main" id="{C1CBB430-CCD6-4E87-AABC-5931217C17D2}"/>
              </a:ext>
            </a:extLst>
          </p:cNvPr>
          <p:cNvSpPr>
            <a:spLocks noGrp="1"/>
          </p:cNvSpPr>
          <p:nvPr>
            <p:ph idx="1"/>
          </p:nvPr>
        </p:nvSpPr>
        <p:spPr/>
        <p:txBody>
          <a:bodyPr/>
          <a:lstStyle/>
          <a:p>
            <a:pPr marL="0" indent="0">
              <a:buFontTx/>
              <a:buNone/>
              <a:defRPr/>
            </a:pPr>
            <a:r>
              <a:rPr lang="en-CA" dirty="0"/>
              <a:t>Time line:</a:t>
            </a:r>
          </a:p>
          <a:p>
            <a:pPr>
              <a:defRPr/>
            </a:pPr>
            <a:r>
              <a:rPr lang="en-CA" dirty="0"/>
              <a:t>How long person  unconscious before they arrived at hospital after ingestion?</a:t>
            </a:r>
          </a:p>
          <a:p>
            <a:pPr>
              <a:defRPr/>
            </a:pPr>
            <a:r>
              <a:rPr lang="en-CA" dirty="0"/>
              <a:t>How long before analysis?</a:t>
            </a:r>
          </a:p>
          <a:p>
            <a:pPr>
              <a:defRPr/>
            </a:pPr>
            <a:r>
              <a:rPr lang="en-CA" dirty="0"/>
              <a:t>Weight and gender of person?</a:t>
            </a:r>
          </a:p>
          <a:p>
            <a:pPr>
              <a:defRPr/>
            </a:pPr>
            <a:r>
              <a:rPr lang="en-CA" dirty="0"/>
              <a:t>Other details??</a:t>
            </a:r>
          </a:p>
          <a:p>
            <a:pPr>
              <a:defRPr/>
            </a:pPr>
            <a:endParaRPr lang="en-CA" dirty="0"/>
          </a:p>
          <a:p>
            <a:pPr>
              <a:defRPr/>
            </a:pPr>
            <a:endParaRPr lang="en-C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7FC18B2-6707-4035-A550-438EFD9C2AF0}"/>
              </a:ext>
            </a:extLst>
          </p:cNvPr>
          <p:cNvSpPr>
            <a:spLocks noGrp="1"/>
          </p:cNvSpPr>
          <p:nvPr>
            <p:ph type="title"/>
          </p:nvPr>
        </p:nvSpPr>
        <p:spPr/>
        <p:txBody>
          <a:bodyPr/>
          <a:lstStyle/>
          <a:p>
            <a:r>
              <a:rPr lang="en-CA" altLang="en-US" u="sng"/>
              <a:t>Lysozyme in Eggs</a:t>
            </a:r>
          </a:p>
        </p:txBody>
      </p:sp>
      <p:pic>
        <p:nvPicPr>
          <p:cNvPr id="29699" name="Content Placeholder 3">
            <a:extLst>
              <a:ext uri="{FF2B5EF4-FFF2-40B4-BE49-F238E27FC236}">
                <a16:creationId xmlns:a16="http://schemas.microsoft.com/office/drawing/2014/main" id="{BFDCC760-3DFC-417D-84AA-DBEC9EBFAB8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2617788"/>
            <a:ext cx="5908675" cy="3508375"/>
          </a:xfrm>
        </p:spPr>
      </p:pic>
      <p:sp>
        <p:nvSpPr>
          <p:cNvPr id="29700" name="TextBox 5">
            <a:extLst>
              <a:ext uri="{FF2B5EF4-FFF2-40B4-BE49-F238E27FC236}">
                <a16:creationId xmlns:a16="http://schemas.microsoft.com/office/drawing/2014/main" id="{92662BE7-D49F-44DF-90DB-76E18795A941}"/>
              </a:ext>
            </a:extLst>
          </p:cNvPr>
          <p:cNvSpPr txBox="1">
            <a:spLocks noChangeArrowheads="1"/>
          </p:cNvSpPr>
          <p:nvPr/>
        </p:nvSpPr>
        <p:spPr bwMode="auto">
          <a:xfrm>
            <a:off x="990600" y="6172200"/>
            <a:ext cx="439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1800"/>
              <a:t>Breaks bacteria cell : antibiotic properties</a:t>
            </a:r>
          </a:p>
        </p:txBody>
      </p:sp>
      <p:sp>
        <p:nvSpPr>
          <p:cNvPr id="29701" name="TextBox 6">
            <a:extLst>
              <a:ext uri="{FF2B5EF4-FFF2-40B4-BE49-F238E27FC236}">
                <a16:creationId xmlns:a16="http://schemas.microsoft.com/office/drawing/2014/main" id="{A3DAEA3A-3CB3-4C96-95A6-8E13F685B28D}"/>
              </a:ext>
            </a:extLst>
          </p:cNvPr>
          <p:cNvSpPr txBox="1">
            <a:spLocks noChangeArrowheads="1"/>
          </p:cNvSpPr>
          <p:nvPr/>
        </p:nvSpPr>
        <p:spPr bwMode="auto">
          <a:xfrm>
            <a:off x="990600" y="1417638"/>
            <a:ext cx="9305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1800"/>
              <a:t>Lysozyme is a glycoside hydrolase that catalyzes the hydrolysis of</a:t>
            </a:r>
          </a:p>
          <a:p>
            <a:pPr>
              <a:spcBef>
                <a:spcPct val="0"/>
              </a:spcBef>
              <a:buFontTx/>
              <a:buNone/>
            </a:pPr>
            <a:r>
              <a:rPr lang="en-CA" altLang="en-US" sz="1800"/>
              <a:t> 1,4-beta-linkages between N-acetylmuramic acid and N-acetyl-D-glucosamine</a:t>
            </a:r>
          </a:p>
          <a:p>
            <a:pPr>
              <a:spcBef>
                <a:spcPct val="0"/>
              </a:spcBef>
              <a:buFontTx/>
              <a:buNone/>
            </a:pPr>
            <a:r>
              <a:rPr lang="en-CA" altLang="en-US" sz="1800"/>
              <a:t> residues in peptidoglycan, which is the major component of gram-positive</a:t>
            </a:r>
          </a:p>
          <a:p>
            <a:pPr>
              <a:spcBef>
                <a:spcPct val="0"/>
              </a:spcBef>
              <a:buFontTx/>
              <a:buNone/>
            </a:pPr>
            <a:r>
              <a:rPr lang="en-CA" altLang="en-US" sz="1800"/>
              <a:t> bacterial cell wall.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4C6EA52-0E55-4635-84CC-DA2C4BE19FE4}"/>
              </a:ext>
            </a:extLst>
          </p:cNvPr>
          <p:cNvSpPr>
            <a:spLocks noGrp="1"/>
          </p:cNvSpPr>
          <p:nvPr>
            <p:ph type="title"/>
          </p:nvPr>
        </p:nvSpPr>
        <p:spPr/>
        <p:txBody>
          <a:bodyPr/>
          <a:lstStyle/>
          <a:p>
            <a:r>
              <a:rPr lang="en-CA" altLang="en-US" b="1" u="sng">
                <a:solidFill>
                  <a:srgbClr val="0070C0"/>
                </a:solidFill>
              </a:rPr>
              <a:t>Enzyme Kinetics-Lysozyme</a:t>
            </a:r>
          </a:p>
        </p:txBody>
      </p:sp>
      <p:sp>
        <p:nvSpPr>
          <p:cNvPr id="30723" name="Content Placeholder 2">
            <a:extLst>
              <a:ext uri="{FF2B5EF4-FFF2-40B4-BE49-F238E27FC236}">
                <a16:creationId xmlns:a16="http://schemas.microsoft.com/office/drawing/2014/main" id="{579A4667-DE81-4D15-9883-83531064E3B0}"/>
              </a:ext>
            </a:extLst>
          </p:cNvPr>
          <p:cNvSpPr>
            <a:spLocks noGrp="1"/>
          </p:cNvSpPr>
          <p:nvPr>
            <p:ph idx="1"/>
          </p:nvPr>
        </p:nvSpPr>
        <p:spPr>
          <a:xfrm>
            <a:off x="457200" y="1417638"/>
            <a:ext cx="8229600" cy="5364162"/>
          </a:xfrm>
        </p:spPr>
        <p:txBody>
          <a:bodyPr/>
          <a:lstStyle/>
          <a:p>
            <a:r>
              <a:rPr lang="en-US" altLang="en-US" sz="2400"/>
              <a:t>Normally in a reaction mixture if the amount of enzyme is kept constant and the substrate concentration is then gradually increased, the reaction velocity will increase until it reaches a maximum. </a:t>
            </a:r>
          </a:p>
          <a:p>
            <a:endParaRPr lang="en-CA" altLang="en-US" sz="2400"/>
          </a:p>
          <a:p>
            <a:r>
              <a:rPr lang="en-US" altLang="en-US" sz="2400"/>
              <a:t>It is theorized that when this maximum velocity had been reached, all available enzyme has been converted to ES, the enzyme substrate complex. This is the maximum velocity and is designated V</a:t>
            </a:r>
            <a:r>
              <a:rPr lang="en-US" altLang="en-US" sz="2400" baseline="-25000"/>
              <a:t>max</a:t>
            </a:r>
            <a:r>
              <a:rPr lang="en-US" altLang="en-US" sz="2400"/>
              <a:t>. </a:t>
            </a:r>
            <a:endParaRPr lang="en-CA"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F976325F-B493-4325-B960-C5A61A53FD11}"/>
              </a:ext>
            </a:extLst>
          </p:cNvPr>
          <p:cNvSpPr>
            <a:spLocks noGrp="1"/>
          </p:cNvSpPr>
          <p:nvPr>
            <p:ph type="title"/>
          </p:nvPr>
        </p:nvSpPr>
        <p:spPr/>
        <p:txBody>
          <a:bodyPr/>
          <a:lstStyle/>
          <a:p>
            <a:r>
              <a:rPr lang="en-CA" altLang="en-US" sz="3200" u="sng"/>
              <a:t>Michaelis Contant  and Lineweaver–Burk plot</a:t>
            </a:r>
          </a:p>
        </p:txBody>
      </p:sp>
      <p:pic>
        <p:nvPicPr>
          <p:cNvPr id="31747" name="Content Placeholder 3">
            <a:extLst>
              <a:ext uri="{FF2B5EF4-FFF2-40B4-BE49-F238E27FC236}">
                <a16:creationId xmlns:a16="http://schemas.microsoft.com/office/drawing/2014/main" id="{9D4C6066-112E-418A-AE5D-D7E60602FCD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5180" y="2481146"/>
            <a:ext cx="8632825" cy="30480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667DB83C-BA22-4F48-8AF9-BA07FCB11217}"/>
              </a:ext>
            </a:extLst>
          </p:cNvPr>
          <p:cNvSpPr>
            <a:spLocks noGrp="1"/>
          </p:cNvSpPr>
          <p:nvPr>
            <p:ph type="title"/>
          </p:nvPr>
        </p:nvSpPr>
        <p:spPr/>
        <p:txBody>
          <a:bodyPr/>
          <a:lstStyle/>
          <a:p>
            <a:r>
              <a:rPr lang="en-CA" altLang="en-US"/>
              <a:t>Maximum velocity</a:t>
            </a:r>
          </a:p>
        </p:txBody>
      </p:sp>
      <p:sp>
        <p:nvSpPr>
          <p:cNvPr id="3" name="Content Placeholder 2">
            <a:extLst>
              <a:ext uri="{FF2B5EF4-FFF2-40B4-BE49-F238E27FC236}">
                <a16:creationId xmlns:a16="http://schemas.microsoft.com/office/drawing/2014/main" id="{DAE626B5-4301-40EA-9EE2-16C5D803ADAB}"/>
              </a:ext>
            </a:extLst>
          </p:cNvPr>
          <p:cNvSpPr>
            <a:spLocks noGrp="1"/>
          </p:cNvSpPr>
          <p:nvPr>
            <p:ph idx="1"/>
          </p:nvPr>
        </p:nvSpPr>
        <p:spPr/>
        <p:txBody>
          <a:bodyPr/>
          <a:lstStyle/>
          <a:p>
            <a:pPr>
              <a:defRPr/>
            </a:pPr>
            <a:r>
              <a:rPr lang="en-US" sz="1800" b="1" dirty="0"/>
              <a:t>Substrate concentration:</a:t>
            </a:r>
          </a:p>
          <a:p>
            <a:pPr>
              <a:defRPr/>
            </a:pPr>
            <a:endParaRPr lang="en-CA" sz="1800" dirty="0"/>
          </a:p>
          <a:p>
            <a:pPr>
              <a:defRPr/>
            </a:pPr>
            <a:r>
              <a:rPr lang="en-US" sz="1800" dirty="0"/>
              <a:t>Normally in a reaction mixture if the amount of enzyme is kept constant and the substrate concentration is then gradually increased, the reaction velocity will increase until it reaches a maximum. After this point, increases in substrate concentration will not increase the velocity (∆A/∆t).</a:t>
            </a:r>
          </a:p>
          <a:p>
            <a:pPr marL="0" indent="0">
              <a:buFontTx/>
              <a:buNone/>
              <a:defRPr/>
            </a:pPr>
            <a:r>
              <a:rPr lang="en-US" sz="1800" dirty="0"/>
              <a:t> </a:t>
            </a:r>
            <a:endParaRPr lang="en-CA" sz="1800" dirty="0"/>
          </a:p>
          <a:p>
            <a:pPr>
              <a:defRPr/>
            </a:pPr>
            <a:r>
              <a:rPr lang="en-US" sz="1800" dirty="0"/>
              <a:t>It is theorized that when this maximum velocity had been reached, all available enzyme has been converted to ES, the enzyme substrate complex. This is the maximum velocity and is designated </a:t>
            </a:r>
            <a:r>
              <a:rPr lang="en-US" sz="1800" dirty="0" err="1"/>
              <a:t>V</a:t>
            </a:r>
            <a:r>
              <a:rPr lang="en-US" sz="1800" baseline="-25000" dirty="0" err="1"/>
              <a:t>max</a:t>
            </a:r>
            <a:r>
              <a:rPr lang="en-US" sz="1800" dirty="0"/>
              <a:t>. Using the maximum velocity and the equation below, </a:t>
            </a:r>
            <a:r>
              <a:rPr lang="en-US" sz="1800" dirty="0" err="1"/>
              <a:t>Michaelis</a:t>
            </a:r>
            <a:r>
              <a:rPr lang="en-US" sz="1800" dirty="0"/>
              <a:t> developed a set of mathematical expressions to calculate enzyme activity in terms of reaction speed from measurable laboratory data.</a:t>
            </a:r>
            <a:endParaRPr lang="en-CA"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61C33ED-F613-4688-A1E4-06A3E7D5F694}"/>
              </a:ext>
            </a:extLst>
          </p:cNvPr>
          <p:cNvSpPr>
            <a:spLocks noGrp="1" noChangeArrowheads="1"/>
          </p:cNvSpPr>
          <p:nvPr>
            <p:ph type="title"/>
          </p:nvPr>
        </p:nvSpPr>
        <p:spPr>
          <a:xfrm>
            <a:off x="381000" y="47625"/>
            <a:ext cx="8229600" cy="1143000"/>
          </a:xfrm>
        </p:spPr>
        <p:txBody>
          <a:bodyPr/>
          <a:lstStyle/>
          <a:p>
            <a:pPr eaLnBrk="1" hangingPunct="1"/>
            <a:r>
              <a:rPr lang="en-US" altLang="en-US" sz="3200" b="1" u="sng"/>
              <a:t>Enzyme Experiment Spectrophotometer</a:t>
            </a:r>
          </a:p>
        </p:txBody>
      </p:sp>
      <p:pic>
        <p:nvPicPr>
          <p:cNvPr id="33795" name="Picture 4">
            <a:extLst>
              <a:ext uri="{FF2B5EF4-FFF2-40B4-BE49-F238E27FC236}">
                <a16:creationId xmlns:a16="http://schemas.microsoft.com/office/drawing/2014/main" id="{DEE51972-B174-4E38-B5C7-B25069E43B9F}"/>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 y="1219200"/>
            <a:ext cx="8686800" cy="56388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2a43af9-b0e9-486a-9f93-db89bd053bc0"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8038" y="-14778038"/>
            <a:ext cx="29718001" cy="396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c2a43af9-b0e9-486a-9f93-db89bd053bc0"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5638" y="-14625638"/>
            <a:ext cx="29718001" cy="396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583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50B625D-9EE5-45AB-A1AA-9D29ED1DE820}"/>
              </a:ext>
            </a:extLst>
          </p:cNvPr>
          <p:cNvSpPr>
            <a:spLocks noGrp="1" noChangeArrowheads="1"/>
          </p:cNvSpPr>
          <p:nvPr>
            <p:ph type="title"/>
          </p:nvPr>
        </p:nvSpPr>
        <p:spPr/>
        <p:txBody>
          <a:bodyPr/>
          <a:lstStyle/>
          <a:p>
            <a:pPr eaLnBrk="1" hangingPunct="1"/>
            <a:r>
              <a:rPr lang="en-US" altLang="en-US" b="1" u="sng">
                <a:solidFill>
                  <a:srgbClr val="0070C0"/>
                </a:solidFill>
              </a:rPr>
              <a:t>4590 Laboratory</a:t>
            </a:r>
          </a:p>
        </p:txBody>
      </p:sp>
      <p:sp>
        <p:nvSpPr>
          <p:cNvPr id="6147" name="Rectangle 3">
            <a:extLst>
              <a:ext uri="{FF2B5EF4-FFF2-40B4-BE49-F238E27FC236}">
                <a16:creationId xmlns:a16="http://schemas.microsoft.com/office/drawing/2014/main" id="{3FE44ED2-81A4-4CD3-AF76-1AAE17C0A547}"/>
              </a:ext>
            </a:extLst>
          </p:cNvPr>
          <p:cNvSpPr>
            <a:spLocks noGrp="1" noChangeArrowheads="1"/>
          </p:cNvSpPr>
          <p:nvPr>
            <p:ph type="body" idx="1"/>
          </p:nvPr>
        </p:nvSpPr>
        <p:spPr>
          <a:xfrm>
            <a:off x="457200" y="1600200"/>
            <a:ext cx="8229600" cy="5029200"/>
          </a:xfrm>
        </p:spPr>
        <p:txBody>
          <a:bodyPr/>
          <a:lstStyle/>
          <a:p>
            <a:pPr eaLnBrk="1" hangingPunct="1">
              <a:lnSpc>
                <a:spcPct val="90000"/>
              </a:lnSpc>
            </a:pPr>
            <a:r>
              <a:rPr lang="en-US" altLang="en-US" sz="2800" dirty="0"/>
              <a:t>Consists of 3 experiments, plus a virtual experiment.</a:t>
            </a:r>
          </a:p>
          <a:p>
            <a:pPr eaLnBrk="1" hangingPunct="1">
              <a:lnSpc>
                <a:spcPct val="90000"/>
              </a:lnSpc>
            </a:pPr>
            <a:r>
              <a:rPr lang="en-US" altLang="en-US" sz="2800" dirty="0"/>
              <a:t>The experiments are to be performed during one three hour laboratory period.</a:t>
            </a:r>
            <a:endParaRPr lang="en-US" altLang="en-US" sz="2800" dirty="0">
              <a:cs typeface="Arial"/>
            </a:endParaRPr>
          </a:p>
          <a:p>
            <a:pPr eaLnBrk="1" hangingPunct="1">
              <a:lnSpc>
                <a:spcPct val="90000"/>
              </a:lnSpc>
            </a:pPr>
            <a:r>
              <a:rPr lang="en-US" altLang="en-US" sz="2800" dirty="0"/>
              <a:t>The laboratory manuals (on line) should be read and all dilutions and calculation done before the lab. and written in lab. book. You need to be well prepared.</a:t>
            </a:r>
            <a:endParaRPr lang="en-US" altLang="en-US" sz="2800" dirty="0">
              <a:cs typeface="Arial"/>
            </a:endParaRPr>
          </a:p>
          <a:p>
            <a:pPr eaLnBrk="1" hangingPunct="1">
              <a:lnSpc>
                <a:spcPct val="90000"/>
              </a:lnSpc>
            </a:pPr>
            <a:r>
              <a:rPr lang="en-US" altLang="en-US" sz="2800" dirty="0"/>
              <a:t>The data needs to be collected during the lab. and e-mailed to yourself.</a:t>
            </a:r>
            <a:endParaRPr lang="en-US" altLang="en-US" sz="2800" dirty="0">
              <a:cs typeface="Arial"/>
            </a:endParaRPr>
          </a:p>
          <a:p>
            <a:pPr eaLnBrk="1" hangingPunct="1">
              <a:lnSpc>
                <a:spcPct val="90000"/>
              </a:lnSpc>
            </a:pPr>
            <a:endParaRPr lang="en-US" altLang="en-US" sz="2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2ED5904E-3BA2-4FF4-B453-F3357565E419}"/>
              </a:ext>
            </a:extLst>
          </p:cNvPr>
          <p:cNvSpPr>
            <a:spLocks noGrp="1"/>
          </p:cNvSpPr>
          <p:nvPr>
            <p:ph type="title"/>
          </p:nvPr>
        </p:nvSpPr>
        <p:spPr/>
        <p:txBody>
          <a:bodyPr/>
          <a:lstStyle/>
          <a:p>
            <a:r>
              <a:rPr lang="en-CA" altLang="en-US" sz="2800" b="1" u="sng" dirty="0">
                <a:solidFill>
                  <a:srgbClr val="0070C0"/>
                </a:solidFill>
              </a:rPr>
              <a:t>Electrophoresis</a:t>
            </a:r>
            <a:endParaRPr lang="en-CA" altLang="en-US" sz="2800" b="1" u="sng" dirty="0">
              <a:solidFill>
                <a:srgbClr val="0070C0"/>
              </a:solidFill>
              <a:cs typeface="Arial"/>
            </a:endParaRPr>
          </a:p>
        </p:txBody>
      </p:sp>
      <p:sp>
        <p:nvSpPr>
          <p:cNvPr id="35843" name="Content Placeholder 2">
            <a:extLst>
              <a:ext uri="{FF2B5EF4-FFF2-40B4-BE49-F238E27FC236}">
                <a16:creationId xmlns:a16="http://schemas.microsoft.com/office/drawing/2014/main" id="{F8660F50-4D58-4A4C-8BD6-0A317230A0A3}"/>
              </a:ext>
            </a:extLst>
          </p:cNvPr>
          <p:cNvSpPr>
            <a:spLocks noGrp="1"/>
          </p:cNvSpPr>
          <p:nvPr>
            <p:ph idx="1"/>
          </p:nvPr>
        </p:nvSpPr>
        <p:spPr/>
        <p:txBody>
          <a:bodyPr/>
          <a:lstStyle/>
          <a:p>
            <a:endParaRPr lang="en-CA" altLang="en-US" sz="2000"/>
          </a:p>
          <a:p>
            <a:r>
              <a:rPr lang="en-CA" altLang="en-US" sz="2000" b="1" dirty="0"/>
              <a:t>Electrophoresis is a commonly used technique in bioanalytical chemistry. </a:t>
            </a:r>
            <a:endParaRPr lang="en-CA" altLang="en-US" sz="2000" b="1" dirty="0">
              <a:cs typeface="Arial"/>
            </a:endParaRPr>
          </a:p>
          <a:p>
            <a:endParaRPr lang="en-CA" altLang="en-US" sz="2000" b="1" dirty="0">
              <a:cs typeface="Arial"/>
            </a:endParaRPr>
          </a:p>
          <a:p>
            <a:r>
              <a:rPr lang="en-CA" altLang="en-US" sz="2000" b="1" dirty="0"/>
              <a:t> In gel electrophoresis, molecules migrate through a gel medium according to their charge (applied by the electrodes).  </a:t>
            </a:r>
            <a:endParaRPr lang="en-CA" altLang="en-US" sz="2000" b="1" dirty="0">
              <a:cs typeface="Arial"/>
            </a:endParaRPr>
          </a:p>
          <a:p>
            <a:endParaRPr lang="en-CA" altLang="en-US" sz="2000" b="1" dirty="0">
              <a:cs typeface="Arial"/>
            </a:endParaRPr>
          </a:p>
          <a:p>
            <a:r>
              <a:rPr lang="en-CA" altLang="en-US" sz="2000" b="1" dirty="0"/>
              <a:t> In the case of proteins, charge is proportional to mass and therefore molecular weight resolution is achieved.  </a:t>
            </a:r>
            <a:endParaRPr lang="en-CA" altLang="en-US" sz="2000" b="1" dirty="0">
              <a:cs typeface="Arial"/>
            </a:endParaRPr>
          </a:p>
          <a:p>
            <a:endParaRPr lang="en-CA" altLang="en-US" sz="2000" b="1" dirty="0">
              <a:cs typeface="Arial"/>
            </a:endParaRPr>
          </a:p>
          <a:p>
            <a:r>
              <a:rPr lang="en-CA" altLang="en-US" sz="2000" b="1" dirty="0"/>
              <a:t>In the laboratory you will perform electrophoresis of a number of proteins individually and as a mixture. </a:t>
            </a:r>
            <a:r>
              <a:rPr lang="en-CA" altLang="en-US" b="1" dirty="0"/>
              <a:t> </a:t>
            </a:r>
            <a:endParaRPr lang="en-CA" altLang="en-US" b="1" dirty="0">
              <a:cs typeface="Arial"/>
            </a:endParaRPr>
          </a:p>
          <a:p>
            <a:endParaRPr lang="en-CA" altLang="en-US" sz="2000"/>
          </a:p>
          <a:p>
            <a:endParaRPr lang="en-CA" altLang="en-US"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3E781DA3-B7DF-4D96-B123-8A6CF63011EE}"/>
              </a:ext>
            </a:extLst>
          </p:cNvPr>
          <p:cNvPicPr>
            <a:picLocks noChangeAspect="1"/>
          </p:cNvPicPr>
          <p:nvPr/>
        </p:nvPicPr>
        <p:blipFill>
          <a:blip r:embed="rId2"/>
          <a:stretch>
            <a:fillRect/>
          </a:stretch>
        </p:blipFill>
        <p:spPr>
          <a:xfrm>
            <a:off x="1416205" y="630811"/>
            <a:ext cx="6289287" cy="5618680"/>
          </a:xfrm>
          <a:prstGeom prst="rect">
            <a:avLst/>
          </a:prstGeom>
        </p:spPr>
      </p:pic>
    </p:spTree>
    <p:extLst>
      <p:ext uri="{BB962C8B-B14F-4D97-AF65-F5344CB8AC3E}">
        <p14:creationId xmlns:p14="http://schemas.microsoft.com/office/powerpoint/2010/main" val="3640410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3ABE3A-64CE-4E89-9A0A-8D231DD967A3}"/>
              </a:ext>
            </a:extLst>
          </p:cNvPr>
          <p:cNvSpPr txBox="1"/>
          <p:nvPr/>
        </p:nvSpPr>
        <p:spPr>
          <a:xfrm>
            <a:off x="780586" y="156118"/>
            <a:ext cx="8062331"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solidFill>
                  <a:srgbClr val="0070C0"/>
                </a:solidFill>
                <a:latin typeface="Courier"/>
              </a:rPr>
              <a:t>PAGE</a:t>
            </a:r>
            <a:endParaRPr lang="en-US" u="sng" dirty="0">
              <a:solidFill>
                <a:srgbClr val="0070C0"/>
              </a:solidFill>
              <a:cs typeface="Arial" panose="020B0604020202020204" pitchFamily="34" charset="0"/>
            </a:endParaRPr>
          </a:p>
          <a:p>
            <a:r>
              <a:rPr lang="en-US" b="1" dirty="0">
                <a:latin typeface="Courier"/>
              </a:rPr>
              <a:t/>
            </a:r>
            <a:br>
              <a:rPr lang="en-US" b="1" dirty="0">
                <a:latin typeface="Courier"/>
              </a:rPr>
            </a:br>
            <a:r>
              <a:rPr lang="en-US" dirty="0">
                <a:latin typeface="Courier"/>
              </a:rPr>
              <a:t> </a:t>
            </a:r>
            <a:r>
              <a:rPr lang="en-US" b="1" dirty="0">
                <a:latin typeface="Courier"/>
              </a:rPr>
              <a:t>A solution of acrylamide and </a:t>
            </a:r>
            <a:r>
              <a:rPr lang="en-US" b="1" dirty="0" err="1">
                <a:latin typeface="Courier"/>
              </a:rPr>
              <a:t>bisacrylamide</a:t>
            </a:r>
            <a:r>
              <a:rPr lang="en-US" b="1" dirty="0">
                <a:latin typeface="Courier"/>
              </a:rPr>
              <a:t> is polymerized. </a:t>
            </a:r>
            <a:endParaRPr lang="en-US" b="1" dirty="0">
              <a:latin typeface="Courier"/>
              <a:cs typeface="Arial"/>
            </a:endParaRPr>
          </a:p>
          <a:p>
            <a:endParaRPr lang="en-US" b="1" dirty="0">
              <a:latin typeface="Courier"/>
            </a:endParaRPr>
          </a:p>
          <a:p>
            <a:r>
              <a:rPr lang="en-US" b="1" dirty="0">
                <a:latin typeface="Courier"/>
              </a:rPr>
              <a:t>The 'pore size' is determined by the ratio of acrylamide to </a:t>
            </a:r>
            <a:r>
              <a:rPr lang="en-US" b="1" dirty="0" err="1">
                <a:latin typeface="Courier"/>
              </a:rPr>
              <a:t>bisacrylamide</a:t>
            </a:r>
            <a:r>
              <a:rPr lang="en-US" b="1" dirty="0">
                <a:latin typeface="Courier"/>
              </a:rPr>
              <a:t>, and by the concentration of acrylamide.</a:t>
            </a:r>
            <a:endParaRPr lang="en-US" b="1" dirty="0">
              <a:latin typeface="Courier"/>
              <a:cs typeface="Arial"/>
            </a:endParaRPr>
          </a:p>
          <a:p>
            <a:endParaRPr lang="en-US" b="1" dirty="0">
              <a:latin typeface="Courier"/>
            </a:endParaRPr>
          </a:p>
          <a:p>
            <a:r>
              <a:rPr lang="en-US" b="1" u="sng" dirty="0">
                <a:solidFill>
                  <a:srgbClr val="0070C0"/>
                </a:solidFill>
                <a:latin typeface="Courier"/>
              </a:rPr>
              <a:t>SDS PAGE</a:t>
            </a:r>
            <a:endParaRPr lang="en-US" b="1" dirty="0">
              <a:solidFill>
                <a:srgbClr val="000000"/>
              </a:solidFill>
              <a:cs typeface="Arial"/>
            </a:endParaRPr>
          </a:p>
          <a:p>
            <a:r>
              <a:rPr lang="en-US" b="1" u="sng" dirty="0">
                <a:solidFill>
                  <a:srgbClr val="0070C0"/>
                </a:solidFill>
                <a:latin typeface="Courier"/>
              </a:rPr>
              <a:t/>
            </a:r>
            <a:br>
              <a:rPr lang="en-US" b="1" u="sng" dirty="0">
                <a:solidFill>
                  <a:srgbClr val="0070C0"/>
                </a:solidFill>
                <a:latin typeface="Courier"/>
              </a:rPr>
            </a:br>
            <a:r>
              <a:rPr lang="en-US" b="1" dirty="0">
                <a:latin typeface="Courier"/>
              </a:rPr>
              <a:t>Sodium dodecyl sulfate (SDS) is an amphipathic detergent which binds to proteins, </a:t>
            </a:r>
            <a:endParaRPr lang="en-US" b="1" dirty="0">
              <a:cs typeface="Arial"/>
            </a:endParaRPr>
          </a:p>
          <a:p>
            <a:endParaRPr lang="en-US" b="1" dirty="0">
              <a:latin typeface="Courier"/>
            </a:endParaRPr>
          </a:p>
          <a:p>
            <a:r>
              <a:rPr lang="en-US" b="1" dirty="0">
                <a:latin typeface="Courier"/>
              </a:rPr>
              <a:t>SDS causes proteins to denature and </a:t>
            </a:r>
            <a:r>
              <a:rPr lang="en-US" b="1" dirty="0" err="1">
                <a:latin typeface="Courier"/>
              </a:rPr>
              <a:t>dissassociate</a:t>
            </a:r>
            <a:r>
              <a:rPr lang="en-US" b="1" dirty="0">
                <a:latin typeface="Courier"/>
              </a:rPr>
              <a:t> from each </a:t>
            </a:r>
            <a:r>
              <a:rPr lang="en-US" b="1" dirty="0" smtClean="0">
                <a:latin typeface="Courier"/>
              </a:rPr>
              <a:t>other and</a:t>
            </a:r>
            <a:r>
              <a:rPr lang="en-US" b="1" dirty="0">
                <a:latin typeface="Courier"/>
              </a:rPr>
              <a:t>  confers negative charge. </a:t>
            </a:r>
            <a:endParaRPr lang="en-US" b="1" dirty="0">
              <a:cs typeface="Arial"/>
            </a:endParaRPr>
          </a:p>
          <a:p>
            <a:endParaRPr lang="en-US" b="1" dirty="0">
              <a:latin typeface="Courier"/>
            </a:endParaRPr>
          </a:p>
          <a:p>
            <a:r>
              <a:rPr lang="en-US" b="1" dirty="0">
                <a:latin typeface="Courier"/>
              </a:rPr>
              <a:t>During PAGE, the rate of migration of SDS-treated proteins is effectively determined by molecular weight.</a:t>
            </a:r>
            <a:endParaRPr lang="en-US" b="1" dirty="0">
              <a:cs typeface="Arial"/>
            </a:endParaRPr>
          </a:p>
          <a:p>
            <a:endParaRPr lang="en-US" b="1" dirty="0">
              <a:latin typeface="Courier"/>
            </a:endParaRPr>
          </a:p>
        </p:txBody>
      </p:sp>
    </p:spTree>
    <p:extLst>
      <p:ext uri="{BB962C8B-B14F-4D97-AF65-F5344CB8AC3E}">
        <p14:creationId xmlns:p14="http://schemas.microsoft.com/office/powerpoint/2010/main" val="4045045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110445C6-A6A8-4725-8CDA-895A584B00A1}"/>
              </a:ext>
            </a:extLst>
          </p:cNvPr>
          <p:cNvSpPr>
            <a:spLocks noGrp="1"/>
          </p:cNvSpPr>
          <p:nvPr>
            <p:ph type="title"/>
          </p:nvPr>
        </p:nvSpPr>
        <p:spPr/>
        <p:txBody>
          <a:bodyPr/>
          <a:lstStyle/>
          <a:p>
            <a:r>
              <a:rPr lang="en-CA" altLang="en-US" b="1" u="sng"/>
              <a:t>Gel Electrophresis</a:t>
            </a:r>
          </a:p>
        </p:txBody>
      </p:sp>
      <p:pic>
        <p:nvPicPr>
          <p:cNvPr id="36867" name="Content Placeholder 3">
            <a:extLst>
              <a:ext uri="{FF2B5EF4-FFF2-40B4-BE49-F238E27FC236}">
                <a16:creationId xmlns:a16="http://schemas.microsoft.com/office/drawing/2014/main" id="{5EB95C7B-C094-4562-9A10-120642866B2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14500" y="1719263"/>
            <a:ext cx="5715000" cy="4286250"/>
          </a:xfrm>
        </p:spPr>
      </p:pic>
      <p:sp>
        <p:nvSpPr>
          <p:cNvPr id="36868" name="TextBox 1">
            <a:extLst>
              <a:ext uri="{FF2B5EF4-FFF2-40B4-BE49-F238E27FC236}">
                <a16:creationId xmlns:a16="http://schemas.microsoft.com/office/drawing/2014/main" id="{CABCF86A-C491-4A6C-98AD-5C93224E9902}"/>
              </a:ext>
            </a:extLst>
          </p:cNvPr>
          <p:cNvSpPr txBox="1">
            <a:spLocks noChangeArrowheads="1"/>
          </p:cNvSpPr>
          <p:nvPr/>
        </p:nvSpPr>
        <p:spPr bwMode="auto">
          <a:xfrm>
            <a:off x="457200" y="2438400"/>
            <a:ext cx="141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1800"/>
              <a:t>MW ladders</a:t>
            </a:r>
          </a:p>
        </p:txBody>
      </p:sp>
      <p:cxnSp>
        <p:nvCxnSpPr>
          <p:cNvPr id="4" name="Straight Arrow Connector 3">
            <a:extLst>
              <a:ext uri="{FF2B5EF4-FFF2-40B4-BE49-F238E27FC236}">
                <a16:creationId xmlns:a16="http://schemas.microsoft.com/office/drawing/2014/main" id="{7056750A-B8AA-4726-955A-6F832B373FBA}"/>
              </a:ext>
            </a:extLst>
          </p:cNvPr>
          <p:cNvCxnSpPr/>
          <p:nvPr/>
        </p:nvCxnSpPr>
        <p:spPr>
          <a:xfrm>
            <a:off x="1714500" y="2743200"/>
            <a:ext cx="125730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870" name="TextBox 4">
            <a:extLst>
              <a:ext uri="{FF2B5EF4-FFF2-40B4-BE49-F238E27FC236}">
                <a16:creationId xmlns:a16="http://schemas.microsoft.com/office/drawing/2014/main" id="{B5C7BB3F-7ED2-4BBB-9BF3-C3D2248303D1}"/>
              </a:ext>
            </a:extLst>
          </p:cNvPr>
          <p:cNvSpPr txBox="1">
            <a:spLocks noChangeArrowheads="1"/>
          </p:cNvSpPr>
          <p:nvPr/>
        </p:nvSpPr>
        <p:spPr bwMode="auto">
          <a:xfrm>
            <a:off x="7924800" y="3124200"/>
            <a:ext cx="91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1800"/>
              <a:t>Protein</a:t>
            </a:r>
          </a:p>
        </p:txBody>
      </p:sp>
      <p:cxnSp>
        <p:nvCxnSpPr>
          <p:cNvPr id="7" name="Straight Arrow Connector 6">
            <a:extLst>
              <a:ext uri="{FF2B5EF4-FFF2-40B4-BE49-F238E27FC236}">
                <a16:creationId xmlns:a16="http://schemas.microsoft.com/office/drawing/2014/main" id="{5E1FA356-C984-41A6-AAB9-E3E1FD9BBA02}"/>
              </a:ext>
            </a:extLst>
          </p:cNvPr>
          <p:cNvCxnSpPr>
            <a:stCxn id="36870" idx="1"/>
          </p:cNvCxnSpPr>
          <p:nvPr/>
        </p:nvCxnSpPr>
        <p:spPr>
          <a:xfrm flipH="1">
            <a:off x="5562600" y="3308350"/>
            <a:ext cx="2362200" cy="501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1924E512-40E3-463B-BC8F-023709B775AD}"/>
              </a:ext>
            </a:extLst>
          </p:cNvPr>
          <p:cNvSpPr>
            <a:spLocks noGrp="1"/>
          </p:cNvSpPr>
          <p:nvPr>
            <p:ph type="title"/>
          </p:nvPr>
        </p:nvSpPr>
        <p:spPr/>
        <p:txBody>
          <a:bodyPr/>
          <a:lstStyle/>
          <a:p>
            <a:r>
              <a:rPr lang="en-CA" altLang="en-US" u="sng" dirty="0">
                <a:solidFill>
                  <a:srgbClr val="0070C0"/>
                </a:solidFill>
                <a:cs typeface="Arial"/>
              </a:rPr>
              <a:t>Develop HPLC Method</a:t>
            </a:r>
            <a:endParaRPr lang="en-CA" altLang="en-US" u="sng" dirty="0">
              <a:solidFill>
                <a:srgbClr val="0070C0"/>
              </a:solidFill>
            </a:endParaRPr>
          </a:p>
        </p:txBody>
      </p:sp>
      <p:pic>
        <p:nvPicPr>
          <p:cNvPr id="38915" name="Content Placeholder 3">
            <a:extLst>
              <a:ext uri="{FF2B5EF4-FFF2-40B4-BE49-F238E27FC236}">
                <a16:creationId xmlns:a16="http://schemas.microsoft.com/office/drawing/2014/main" id="{07DFAAFA-B7D9-414F-B2A2-8118379740B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73250" y="1600200"/>
            <a:ext cx="5397500" cy="452596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422539A1-80AC-4999-8F2A-0DD5A4A4AFF5}"/>
              </a:ext>
            </a:extLst>
          </p:cNvPr>
          <p:cNvPicPr>
            <a:picLocks noChangeAspect="1"/>
          </p:cNvPicPr>
          <p:nvPr/>
        </p:nvPicPr>
        <p:blipFill>
          <a:blip r:embed="rId2"/>
          <a:stretch>
            <a:fillRect/>
          </a:stretch>
        </p:blipFill>
        <p:spPr>
          <a:xfrm>
            <a:off x="-33453" y="828675"/>
            <a:ext cx="9668106" cy="5457128"/>
          </a:xfrm>
          <a:prstGeom prst="rect">
            <a:avLst/>
          </a:prstGeom>
        </p:spPr>
      </p:pic>
    </p:spTree>
    <p:extLst>
      <p:ext uri="{BB962C8B-B14F-4D97-AF65-F5344CB8AC3E}">
        <p14:creationId xmlns:p14="http://schemas.microsoft.com/office/powerpoint/2010/main" val="1034033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BAF34B8A-E011-420F-9826-08215AEF0058}"/>
              </a:ext>
            </a:extLst>
          </p:cNvPr>
          <p:cNvPicPr>
            <a:picLocks noChangeAspect="1"/>
          </p:cNvPicPr>
          <p:nvPr/>
        </p:nvPicPr>
        <p:blipFill>
          <a:blip r:embed="rId2"/>
          <a:stretch>
            <a:fillRect/>
          </a:stretch>
        </p:blipFill>
        <p:spPr>
          <a:xfrm>
            <a:off x="512957" y="884432"/>
            <a:ext cx="8575286" cy="4832658"/>
          </a:xfrm>
          <a:prstGeom prst="rect">
            <a:avLst/>
          </a:prstGeom>
        </p:spPr>
      </p:pic>
    </p:spTree>
    <p:extLst>
      <p:ext uri="{BB962C8B-B14F-4D97-AF65-F5344CB8AC3E}">
        <p14:creationId xmlns:p14="http://schemas.microsoft.com/office/powerpoint/2010/main" val="253356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3EDFDD-2E8A-4A64-BE49-D8871DBF5F83}"/>
              </a:ext>
            </a:extLst>
          </p:cNvPr>
          <p:cNvSpPr txBox="1"/>
          <p:nvPr/>
        </p:nvSpPr>
        <p:spPr>
          <a:xfrm>
            <a:off x="669074" y="791737"/>
            <a:ext cx="7984272"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a:cs typeface="Arial"/>
              </a:rPr>
              <a:t>The purpose of this experiment is to develop a HPLC methodology for measuring vitamin B12 in a medication and/or natural product. </a:t>
            </a:r>
            <a:endParaRPr lang="en-US" b="1">
              <a:cs typeface="Arial"/>
            </a:endParaRPr>
          </a:p>
          <a:p>
            <a:endParaRPr lang="en-US" b="1" dirty="0">
              <a:latin typeface="Arial"/>
              <a:cs typeface="Arial"/>
            </a:endParaRPr>
          </a:p>
          <a:p>
            <a:r>
              <a:rPr lang="en-US" b="1" dirty="0">
                <a:latin typeface="Arial"/>
                <a:cs typeface="Arial"/>
              </a:rPr>
              <a:t>You can use either an isocratic system or a gradient.  A Vitamin B12 standard is available to use to work out the methodology. </a:t>
            </a:r>
            <a:endParaRPr lang="en-US" b="1">
              <a:cs typeface="Arial" panose="020B0604020202020204" pitchFamily="34" charset="0"/>
            </a:endParaRPr>
          </a:p>
          <a:p>
            <a:r>
              <a:rPr lang="en-US" b="1" dirty="0">
                <a:latin typeface="Arial"/>
                <a:cs typeface="Arial"/>
              </a:rPr>
              <a:t> A number of RP HPLC columns are available for you to try.  </a:t>
            </a:r>
            <a:endParaRPr lang="en-US" b="1" dirty="0">
              <a:cs typeface="Arial"/>
            </a:endParaRPr>
          </a:p>
          <a:p>
            <a:endParaRPr lang="en-US" b="1" dirty="0">
              <a:latin typeface="Arial"/>
              <a:cs typeface="Arial"/>
            </a:endParaRPr>
          </a:p>
          <a:p>
            <a:r>
              <a:rPr lang="en-US" b="1" dirty="0">
                <a:latin typeface="Arial"/>
                <a:cs typeface="Arial"/>
              </a:rPr>
              <a:t>Vitamin B12 absorption scan will be given to you so you can determine the best wavelength to monitor the absorption of B12.</a:t>
            </a:r>
            <a:endParaRPr lang="en-US" b="1" dirty="0">
              <a:cs typeface="Arial"/>
            </a:endParaRPr>
          </a:p>
          <a:p>
            <a:endParaRPr lang="en-US" b="1" dirty="0">
              <a:latin typeface="Arial"/>
              <a:cs typeface="Arial"/>
            </a:endParaRPr>
          </a:p>
          <a:p>
            <a:r>
              <a:rPr lang="en-US" b="1" dirty="0">
                <a:latin typeface="Arial"/>
                <a:cs typeface="Arial"/>
              </a:rPr>
              <a:t>The HPLC is the Varian Prostar with a diode array detector and a binary pump system.  </a:t>
            </a:r>
            <a:endParaRPr lang="en-US" b="1" dirty="0">
              <a:cs typeface="Arial"/>
            </a:endParaRPr>
          </a:p>
          <a:p>
            <a:endParaRPr lang="en-US" b="1" dirty="0">
              <a:cs typeface="Arial"/>
            </a:endParaRPr>
          </a:p>
          <a:p>
            <a:r>
              <a:rPr lang="en-US" b="1" dirty="0">
                <a:latin typeface="Arial"/>
                <a:cs typeface="Arial"/>
              </a:rPr>
              <a:t>The reason for your choses for methods </a:t>
            </a:r>
            <a:r>
              <a:rPr lang="en-US" b="1" dirty="0" err="1">
                <a:latin typeface="Arial"/>
                <a:cs typeface="Arial"/>
              </a:rPr>
              <a:t>sould</a:t>
            </a:r>
            <a:r>
              <a:rPr lang="en-US" b="1" dirty="0">
                <a:latin typeface="Arial"/>
                <a:cs typeface="Arial"/>
              </a:rPr>
              <a:t> be a part of your introduction as well as your discussion.</a:t>
            </a:r>
            <a:endParaRPr lang="en-US" b="1" dirty="0">
              <a:cs typeface="Arial"/>
            </a:endParaRPr>
          </a:p>
        </p:txBody>
      </p:sp>
    </p:spTree>
    <p:extLst>
      <p:ext uri="{BB962C8B-B14F-4D97-AF65-F5344CB8AC3E}">
        <p14:creationId xmlns:p14="http://schemas.microsoft.com/office/powerpoint/2010/main" val="288523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AE6A913-AEE3-4A68-BDF7-9E715558ADA8}"/>
              </a:ext>
            </a:extLst>
          </p:cNvPr>
          <p:cNvSpPr>
            <a:spLocks noGrp="1" noChangeArrowheads="1"/>
          </p:cNvSpPr>
          <p:nvPr>
            <p:ph type="title"/>
          </p:nvPr>
        </p:nvSpPr>
        <p:spPr>
          <a:xfrm>
            <a:off x="838200" y="0"/>
            <a:ext cx="8204200" cy="1295400"/>
          </a:xfrm>
        </p:spPr>
        <p:txBody>
          <a:bodyPr/>
          <a:lstStyle/>
          <a:p>
            <a:pPr eaLnBrk="1" hangingPunct="1"/>
            <a:r>
              <a:rPr lang="en-US" altLang="en-US" sz="4000"/>
              <a:t>700-ES Series Simultaneous ICP’s</a:t>
            </a:r>
          </a:p>
        </p:txBody>
      </p:sp>
      <p:grpSp>
        <p:nvGrpSpPr>
          <p:cNvPr id="40963" name="Group 3">
            <a:extLst>
              <a:ext uri="{FF2B5EF4-FFF2-40B4-BE49-F238E27FC236}">
                <a16:creationId xmlns:a16="http://schemas.microsoft.com/office/drawing/2014/main" id="{7F9BFD06-A314-409F-8974-9F60149B6FAD}"/>
              </a:ext>
            </a:extLst>
          </p:cNvPr>
          <p:cNvGrpSpPr>
            <a:grpSpLocks/>
          </p:cNvGrpSpPr>
          <p:nvPr/>
        </p:nvGrpSpPr>
        <p:grpSpPr bwMode="auto">
          <a:xfrm>
            <a:off x="1922463" y="1350963"/>
            <a:ext cx="5753100" cy="4691062"/>
            <a:chOff x="0" y="0"/>
            <a:chExt cx="2661" cy="1392"/>
          </a:xfrm>
        </p:grpSpPr>
        <p:sp>
          <p:nvSpPr>
            <p:cNvPr id="40968" name="Rectangle 4">
              <a:extLst>
                <a:ext uri="{FF2B5EF4-FFF2-40B4-BE49-F238E27FC236}">
                  <a16:creationId xmlns:a16="http://schemas.microsoft.com/office/drawing/2014/main" id="{AC848AD8-67CA-4F73-B246-8346CFD881C7}"/>
                </a:ext>
              </a:extLst>
            </p:cNvPr>
            <p:cNvSpPr>
              <a:spLocks noChangeArrowheads="1"/>
            </p:cNvSpPr>
            <p:nvPr/>
          </p:nvSpPr>
          <p:spPr bwMode="auto">
            <a:xfrm>
              <a:off x="0" y="0"/>
              <a:ext cx="266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CA" altLang="en-US" sz="1800"/>
            </a:p>
          </p:txBody>
        </p:sp>
        <p:sp>
          <p:nvSpPr>
            <p:cNvPr id="40969" name="Rectangle 5">
              <a:extLst>
                <a:ext uri="{FF2B5EF4-FFF2-40B4-BE49-F238E27FC236}">
                  <a16:creationId xmlns:a16="http://schemas.microsoft.com/office/drawing/2014/main" id="{E4355B67-DEBB-4493-98AB-2B4C6A131D1A}"/>
                </a:ext>
              </a:extLst>
            </p:cNvPr>
            <p:cNvSpPr>
              <a:spLocks noChangeArrowheads="1"/>
            </p:cNvSpPr>
            <p:nvPr/>
          </p:nvSpPr>
          <p:spPr bwMode="auto">
            <a:xfrm>
              <a:off x="0" y="0"/>
              <a:ext cx="2661" cy="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rPr>
                <a:t>  </a:t>
              </a:r>
              <a:r>
                <a:rPr lang="en-US" altLang="en-US" sz="11500">
                  <a:latin typeface="Times New Roman" panose="02020603050405020304" pitchFamily="18" charset="0"/>
                </a:rPr>
                <a:t> </a:t>
              </a:r>
              <a:r>
                <a:rPr lang="en-US" altLang="en-US" sz="2400">
                  <a:latin typeface="Times New Roman" panose="02020603050405020304" pitchFamily="18" charset="0"/>
                </a:rPr>
                <a:t>                          </a:t>
              </a:r>
            </a:p>
            <a:p>
              <a:pPr>
                <a:spcBef>
                  <a:spcPct val="0"/>
                </a:spcBef>
                <a:buFontTx/>
                <a:buNone/>
              </a:pPr>
              <a:endParaRPr lang="en-US" altLang="en-US" sz="2400">
                <a:latin typeface="Times New Roman" panose="02020603050405020304" pitchFamily="18" charset="0"/>
              </a:endParaRPr>
            </a:p>
          </p:txBody>
        </p:sp>
      </p:grpSp>
      <p:pic>
        <p:nvPicPr>
          <p:cNvPr id="40964" name="Picture 6">
            <a:extLst>
              <a:ext uri="{FF2B5EF4-FFF2-40B4-BE49-F238E27FC236}">
                <a16:creationId xmlns:a16="http://schemas.microsoft.com/office/drawing/2014/main" id="{DEEE9CBF-494B-4948-A18B-B697D1D23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338" y="1211263"/>
            <a:ext cx="5751512" cy="464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5" name="Text Box 7">
            <a:extLst>
              <a:ext uri="{FF2B5EF4-FFF2-40B4-BE49-F238E27FC236}">
                <a16:creationId xmlns:a16="http://schemas.microsoft.com/office/drawing/2014/main" id="{A92E02E1-8AEF-4C7F-9E4F-A8F8BD88106B}"/>
              </a:ext>
            </a:extLst>
          </p:cNvPr>
          <p:cNvSpPr txBox="1">
            <a:spLocks noChangeArrowheads="1"/>
          </p:cNvSpPr>
          <p:nvPr/>
        </p:nvSpPr>
        <p:spPr bwMode="auto">
          <a:xfrm>
            <a:off x="2266950" y="5957888"/>
            <a:ext cx="4635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730-ES with SVS-1 switching value system</a:t>
            </a:r>
          </a:p>
          <a:p>
            <a:pPr eaLnBrk="1" hangingPunct="1">
              <a:spcBef>
                <a:spcPct val="0"/>
              </a:spcBef>
              <a:buFontTx/>
              <a:buNone/>
            </a:pPr>
            <a:endParaRPr lang="en-US" altLang="en-US" sz="1800"/>
          </a:p>
        </p:txBody>
      </p:sp>
      <p:sp>
        <p:nvSpPr>
          <p:cNvPr id="40966" name="Line 8">
            <a:extLst>
              <a:ext uri="{FF2B5EF4-FFF2-40B4-BE49-F238E27FC236}">
                <a16:creationId xmlns:a16="http://schemas.microsoft.com/office/drawing/2014/main" id="{31BEAF55-BFBA-4C27-93D2-B29FE9062587}"/>
              </a:ext>
            </a:extLst>
          </p:cNvPr>
          <p:cNvSpPr>
            <a:spLocks noChangeShapeType="1"/>
          </p:cNvSpPr>
          <p:nvPr/>
        </p:nvSpPr>
        <p:spPr bwMode="auto">
          <a:xfrm flipH="1" flipV="1">
            <a:off x="6553200" y="4724400"/>
            <a:ext cx="1371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7" name="Text Box 11">
            <a:extLst>
              <a:ext uri="{FF2B5EF4-FFF2-40B4-BE49-F238E27FC236}">
                <a16:creationId xmlns:a16="http://schemas.microsoft.com/office/drawing/2014/main" id="{B787CCBB-EDAB-4CFB-8B97-DD5D985F8A1D}"/>
              </a:ext>
            </a:extLst>
          </p:cNvPr>
          <p:cNvSpPr txBox="1">
            <a:spLocks noChangeArrowheads="1"/>
          </p:cNvSpPr>
          <p:nvPr/>
        </p:nvSpPr>
        <p:spPr bwMode="auto">
          <a:xfrm flipH="1">
            <a:off x="7696200" y="5410200"/>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Peristaltic pump</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D0C86C4-B11A-4DAF-B5ED-4501C0FE1D7D}"/>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CA" altLang="en-US" sz="1800"/>
          </a:p>
        </p:txBody>
      </p:sp>
      <p:sp>
        <p:nvSpPr>
          <p:cNvPr id="43011" name="Rectangle 3">
            <a:extLst>
              <a:ext uri="{FF2B5EF4-FFF2-40B4-BE49-F238E27FC236}">
                <a16:creationId xmlns:a16="http://schemas.microsoft.com/office/drawing/2014/main" id="{4FA4741E-C5FF-4B0B-BB80-20FAC10F0856}"/>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CA" altLang="en-US" sz="1800"/>
          </a:p>
        </p:txBody>
      </p:sp>
      <p:sp>
        <p:nvSpPr>
          <p:cNvPr id="43012" name="Rectangle 4">
            <a:extLst>
              <a:ext uri="{FF2B5EF4-FFF2-40B4-BE49-F238E27FC236}">
                <a16:creationId xmlns:a16="http://schemas.microsoft.com/office/drawing/2014/main" id="{3DDDE8A9-0554-46A1-B28C-EAE63386B6B3}"/>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CA" altLang="en-US" sz="1800"/>
          </a:p>
        </p:txBody>
      </p:sp>
      <p:sp>
        <p:nvSpPr>
          <p:cNvPr id="43013" name="Rectangle 5">
            <a:extLst>
              <a:ext uri="{FF2B5EF4-FFF2-40B4-BE49-F238E27FC236}">
                <a16:creationId xmlns:a16="http://schemas.microsoft.com/office/drawing/2014/main" id="{0A50B3F0-2B1B-4C68-8D38-725B03B57B09}"/>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CA" altLang="en-US" sz="1800"/>
          </a:p>
        </p:txBody>
      </p:sp>
      <p:sp>
        <p:nvSpPr>
          <p:cNvPr id="43014" name="Rectangle 6">
            <a:extLst>
              <a:ext uri="{FF2B5EF4-FFF2-40B4-BE49-F238E27FC236}">
                <a16:creationId xmlns:a16="http://schemas.microsoft.com/office/drawing/2014/main" id="{4FAFDE7F-4480-412B-B43B-2C549F7A2232}"/>
              </a:ext>
            </a:extLst>
          </p:cNvPr>
          <p:cNvSpPr>
            <a:spLocks noChangeArrowheads="1"/>
          </p:cNvSpPr>
          <p:nvPr/>
        </p:nvSpPr>
        <p:spPr bwMode="auto">
          <a:xfrm>
            <a:off x="1752600" y="304800"/>
            <a:ext cx="65484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FontTx/>
              <a:buNone/>
            </a:pPr>
            <a:r>
              <a:rPr lang="en-US" altLang="en-US" sz="2800" b="1" i="1" u="sng"/>
              <a:t>Sample Area - Radial</a:t>
            </a:r>
          </a:p>
        </p:txBody>
      </p:sp>
      <p:pic>
        <p:nvPicPr>
          <p:cNvPr id="43015" name="Picture 7" descr="Radial view1">
            <a:extLst>
              <a:ext uri="{FF2B5EF4-FFF2-40B4-BE49-F238E27FC236}">
                <a16:creationId xmlns:a16="http://schemas.microsoft.com/office/drawing/2014/main" id="{19F462FE-7E77-4839-A223-2831D63A6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075" y="1262063"/>
            <a:ext cx="5992813" cy="474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 Box 8">
            <a:extLst>
              <a:ext uri="{FF2B5EF4-FFF2-40B4-BE49-F238E27FC236}">
                <a16:creationId xmlns:a16="http://schemas.microsoft.com/office/drawing/2014/main" id="{E0ED3967-283E-475D-86EA-37D9ED04856F}"/>
              </a:ext>
            </a:extLst>
          </p:cNvPr>
          <p:cNvSpPr txBox="1">
            <a:spLocks noChangeArrowheads="1"/>
          </p:cNvSpPr>
          <p:nvPr/>
        </p:nvSpPr>
        <p:spPr bwMode="auto">
          <a:xfrm>
            <a:off x="0" y="2819400"/>
            <a:ext cx="13716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30000"/>
              </a:spcBef>
              <a:buSzPct val="75000"/>
              <a:buFont typeface="Wingdings" panose="05000000000000000000" pitchFamily="2" charset="2"/>
              <a:buNone/>
            </a:pPr>
            <a:r>
              <a:rPr lang="en-US" altLang="en-US" sz="1800" b="1"/>
              <a:t>Sturman-Masters spray chamber</a:t>
            </a:r>
          </a:p>
          <a:p>
            <a:pPr eaLnBrk="1" hangingPunct="1">
              <a:spcBef>
                <a:spcPct val="50000"/>
              </a:spcBef>
              <a:buFontTx/>
              <a:buNone/>
            </a:pPr>
            <a:endParaRPr lang="en-US" altLang="en-US" sz="1800"/>
          </a:p>
        </p:txBody>
      </p:sp>
      <p:sp>
        <p:nvSpPr>
          <p:cNvPr id="43017" name="Line 9">
            <a:extLst>
              <a:ext uri="{FF2B5EF4-FFF2-40B4-BE49-F238E27FC236}">
                <a16:creationId xmlns:a16="http://schemas.microsoft.com/office/drawing/2014/main" id="{4DAA1597-8485-4A91-8302-1F949AF12EFB}"/>
              </a:ext>
            </a:extLst>
          </p:cNvPr>
          <p:cNvSpPr>
            <a:spLocks noChangeShapeType="1"/>
          </p:cNvSpPr>
          <p:nvPr/>
        </p:nvSpPr>
        <p:spPr bwMode="auto">
          <a:xfrm>
            <a:off x="1066800" y="3276600"/>
            <a:ext cx="2438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8" name="Text Box 10">
            <a:extLst>
              <a:ext uri="{FF2B5EF4-FFF2-40B4-BE49-F238E27FC236}">
                <a16:creationId xmlns:a16="http://schemas.microsoft.com/office/drawing/2014/main" id="{9709D46E-CA16-419A-9B81-3B1EE1DB01E4}"/>
              </a:ext>
            </a:extLst>
          </p:cNvPr>
          <p:cNvSpPr txBox="1">
            <a:spLocks noChangeArrowheads="1"/>
          </p:cNvSpPr>
          <p:nvPr/>
        </p:nvSpPr>
        <p:spPr bwMode="auto">
          <a:xfrm>
            <a:off x="7680325" y="2170113"/>
            <a:ext cx="1276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Peristaltic</a:t>
            </a:r>
          </a:p>
          <a:p>
            <a:pPr eaLnBrk="1" hangingPunct="1">
              <a:spcBef>
                <a:spcPct val="0"/>
              </a:spcBef>
              <a:buFontTx/>
              <a:buNone/>
            </a:pPr>
            <a:r>
              <a:rPr lang="en-US" altLang="en-US" sz="1800" b="1"/>
              <a:t> pump</a:t>
            </a:r>
          </a:p>
        </p:txBody>
      </p:sp>
      <p:sp>
        <p:nvSpPr>
          <p:cNvPr id="43019" name="Line 11">
            <a:extLst>
              <a:ext uri="{FF2B5EF4-FFF2-40B4-BE49-F238E27FC236}">
                <a16:creationId xmlns:a16="http://schemas.microsoft.com/office/drawing/2014/main" id="{7C9323BB-1E7E-49D1-B56E-99E5360A949F}"/>
              </a:ext>
            </a:extLst>
          </p:cNvPr>
          <p:cNvSpPr>
            <a:spLocks noChangeShapeType="1"/>
          </p:cNvSpPr>
          <p:nvPr/>
        </p:nvSpPr>
        <p:spPr bwMode="auto">
          <a:xfrm flipH="1">
            <a:off x="6248400" y="2514600"/>
            <a:ext cx="1447800" cy="14478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0" name="Text Box 12">
            <a:extLst>
              <a:ext uri="{FF2B5EF4-FFF2-40B4-BE49-F238E27FC236}">
                <a16:creationId xmlns:a16="http://schemas.microsoft.com/office/drawing/2014/main" id="{79F85A0C-00CA-4550-9223-4013EC8191A0}"/>
              </a:ext>
            </a:extLst>
          </p:cNvPr>
          <p:cNvSpPr txBox="1">
            <a:spLocks noChangeArrowheads="1"/>
          </p:cNvSpPr>
          <p:nvPr/>
        </p:nvSpPr>
        <p:spPr bwMode="auto">
          <a:xfrm>
            <a:off x="212725" y="4151313"/>
            <a:ext cx="1006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Argon</a:t>
            </a:r>
          </a:p>
        </p:txBody>
      </p:sp>
      <p:sp>
        <p:nvSpPr>
          <p:cNvPr id="43021" name="Text Box 13">
            <a:extLst>
              <a:ext uri="{FF2B5EF4-FFF2-40B4-BE49-F238E27FC236}">
                <a16:creationId xmlns:a16="http://schemas.microsoft.com/office/drawing/2014/main" id="{D539A63E-56AA-41E4-8DAB-55D260E2563D}"/>
              </a:ext>
            </a:extLst>
          </p:cNvPr>
          <p:cNvSpPr txBox="1">
            <a:spLocks noChangeArrowheads="1"/>
          </p:cNvSpPr>
          <p:nvPr/>
        </p:nvSpPr>
        <p:spPr bwMode="auto">
          <a:xfrm>
            <a:off x="228600" y="48006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Sample</a:t>
            </a:r>
          </a:p>
        </p:txBody>
      </p:sp>
      <p:sp>
        <p:nvSpPr>
          <p:cNvPr id="43022" name="Text Box 14">
            <a:extLst>
              <a:ext uri="{FF2B5EF4-FFF2-40B4-BE49-F238E27FC236}">
                <a16:creationId xmlns:a16="http://schemas.microsoft.com/office/drawing/2014/main" id="{2AC91BD7-3EEB-46E2-9D91-6E16FE20F835}"/>
              </a:ext>
            </a:extLst>
          </p:cNvPr>
          <p:cNvSpPr txBox="1">
            <a:spLocks noChangeArrowheads="1"/>
          </p:cNvSpPr>
          <p:nvPr/>
        </p:nvSpPr>
        <p:spPr bwMode="auto">
          <a:xfrm>
            <a:off x="228600" y="5486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Waste</a:t>
            </a:r>
          </a:p>
        </p:txBody>
      </p:sp>
      <p:sp>
        <p:nvSpPr>
          <p:cNvPr id="43023" name="Line 15">
            <a:extLst>
              <a:ext uri="{FF2B5EF4-FFF2-40B4-BE49-F238E27FC236}">
                <a16:creationId xmlns:a16="http://schemas.microsoft.com/office/drawing/2014/main" id="{5457F967-D92C-4BB4-B044-5384CF879139}"/>
              </a:ext>
            </a:extLst>
          </p:cNvPr>
          <p:cNvSpPr>
            <a:spLocks noChangeShapeType="1"/>
          </p:cNvSpPr>
          <p:nvPr/>
        </p:nvSpPr>
        <p:spPr bwMode="auto">
          <a:xfrm flipV="1">
            <a:off x="1143000" y="3962400"/>
            <a:ext cx="2362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4" name="Line 16">
            <a:extLst>
              <a:ext uri="{FF2B5EF4-FFF2-40B4-BE49-F238E27FC236}">
                <a16:creationId xmlns:a16="http://schemas.microsoft.com/office/drawing/2014/main" id="{878FF3B5-2B2B-4D92-AB0E-D6E309BE45E8}"/>
              </a:ext>
            </a:extLst>
          </p:cNvPr>
          <p:cNvSpPr>
            <a:spLocks noChangeShapeType="1"/>
          </p:cNvSpPr>
          <p:nvPr/>
        </p:nvSpPr>
        <p:spPr bwMode="auto">
          <a:xfrm flipV="1">
            <a:off x="1219200" y="3810000"/>
            <a:ext cx="27432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5" name="Line 17">
            <a:extLst>
              <a:ext uri="{FF2B5EF4-FFF2-40B4-BE49-F238E27FC236}">
                <a16:creationId xmlns:a16="http://schemas.microsoft.com/office/drawing/2014/main" id="{C1C340A6-185E-4D8E-98B4-C561EA069D3D}"/>
              </a:ext>
            </a:extLst>
          </p:cNvPr>
          <p:cNvSpPr>
            <a:spLocks noChangeShapeType="1"/>
          </p:cNvSpPr>
          <p:nvPr/>
        </p:nvSpPr>
        <p:spPr bwMode="auto">
          <a:xfrm flipV="1">
            <a:off x="1066800" y="4572000"/>
            <a:ext cx="27432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6AF7CED-D6C6-4925-B56D-9D0A67050F88}"/>
              </a:ext>
            </a:extLst>
          </p:cNvPr>
          <p:cNvSpPr>
            <a:spLocks noGrp="1" noChangeArrowheads="1"/>
          </p:cNvSpPr>
          <p:nvPr>
            <p:ph type="title"/>
          </p:nvPr>
        </p:nvSpPr>
        <p:spPr/>
        <p:txBody>
          <a:bodyPr/>
          <a:lstStyle/>
          <a:p>
            <a:pPr eaLnBrk="1" hangingPunct="1"/>
            <a:r>
              <a:rPr lang="en-US" altLang="en-US" b="1" u="sng">
                <a:solidFill>
                  <a:srgbClr val="0070C0"/>
                </a:solidFill>
              </a:rPr>
              <a:t>4590 Laboratory</a:t>
            </a:r>
          </a:p>
        </p:txBody>
      </p:sp>
      <p:sp>
        <p:nvSpPr>
          <p:cNvPr id="7171" name="Rectangle 3">
            <a:extLst>
              <a:ext uri="{FF2B5EF4-FFF2-40B4-BE49-F238E27FC236}">
                <a16:creationId xmlns:a16="http://schemas.microsoft.com/office/drawing/2014/main" id="{354371E9-07C8-4123-A1C6-7A7EB044EE51}"/>
              </a:ext>
            </a:extLst>
          </p:cNvPr>
          <p:cNvSpPr>
            <a:spLocks noGrp="1" noChangeArrowheads="1"/>
          </p:cNvSpPr>
          <p:nvPr>
            <p:ph type="body" idx="1"/>
          </p:nvPr>
        </p:nvSpPr>
        <p:spPr/>
        <p:txBody>
          <a:bodyPr/>
          <a:lstStyle/>
          <a:p>
            <a:pPr eaLnBrk="1" hangingPunct="1">
              <a:lnSpc>
                <a:spcPct val="90000"/>
              </a:lnSpc>
            </a:pPr>
            <a:r>
              <a:rPr lang="en-US" altLang="en-US" sz="2400" b="1" dirty="0"/>
              <a:t>The experiments may change as problems arise, therefore check website close to your experimental time.</a:t>
            </a:r>
            <a:endParaRPr lang="en-US" altLang="en-US" sz="2400" b="1" dirty="0">
              <a:cs typeface="Arial"/>
            </a:endParaRPr>
          </a:p>
          <a:p>
            <a:pPr eaLnBrk="1" hangingPunct="1">
              <a:lnSpc>
                <a:spcPct val="90000"/>
              </a:lnSpc>
            </a:pPr>
            <a:endParaRPr lang="en-US" altLang="en-US" sz="2400" b="1" dirty="0">
              <a:cs typeface="Arial"/>
            </a:endParaRPr>
          </a:p>
          <a:p>
            <a:pPr eaLnBrk="1" hangingPunct="1">
              <a:lnSpc>
                <a:spcPct val="90000"/>
              </a:lnSpc>
            </a:pPr>
            <a:r>
              <a:rPr lang="en-US" altLang="en-US" sz="2400" b="1" dirty="0"/>
              <a:t>The experimentation should provide the student with a knowledge of the use and capability of certain analytical equipment in a biological laboratory setting.</a:t>
            </a:r>
            <a:endParaRPr lang="en-US" altLang="en-US" sz="2400" b="1">
              <a:cs typeface="Arial"/>
            </a:endParaRPr>
          </a:p>
          <a:p>
            <a:pPr eaLnBrk="1" hangingPunct="1">
              <a:lnSpc>
                <a:spcPct val="90000"/>
              </a:lnSpc>
            </a:pPr>
            <a:endParaRPr lang="en-US" altLang="en-US" sz="2400" b="1" dirty="0">
              <a:cs typeface="Arial"/>
            </a:endParaRPr>
          </a:p>
          <a:p>
            <a:pPr eaLnBrk="1" hangingPunct="1">
              <a:lnSpc>
                <a:spcPct val="90000"/>
              </a:lnSpc>
            </a:pPr>
            <a:r>
              <a:rPr lang="en-US" altLang="en-US" sz="2400" b="1" dirty="0"/>
              <a:t>The student should have theoretical knowledge of the experiment and equipment that they will be doing.</a:t>
            </a:r>
            <a:endParaRPr lang="en-US" altLang="en-US" sz="2400" b="1">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B8C700F-D599-4E11-811A-F33807175D98}"/>
              </a:ext>
            </a:extLst>
          </p:cNvPr>
          <p:cNvSpPr>
            <a:spLocks noGrp="1" noChangeArrowheads="1"/>
          </p:cNvSpPr>
          <p:nvPr>
            <p:ph type="title"/>
          </p:nvPr>
        </p:nvSpPr>
        <p:spPr>
          <a:xfrm>
            <a:off x="2835275" y="428625"/>
            <a:ext cx="6324600" cy="455613"/>
          </a:xfrm>
          <a:noFill/>
        </p:spPr>
        <p:txBody>
          <a:bodyPr/>
          <a:lstStyle/>
          <a:p>
            <a:pPr eaLnBrk="1" hangingPunct="1"/>
            <a:r>
              <a:rPr lang="en-US" altLang="en-US" u="sng"/>
              <a:t>Radial Plasma Torch</a:t>
            </a:r>
          </a:p>
        </p:txBody>
      </p:sp>
      <p:grpSp>
        <p:nvGrpSpPr>
          <p:cNvPr id="45059" name="Group 3">
            <a:extLst>
              <a:ext uri="{FF2B5EF4-FFF2-40B4-BE49-F238E27FC236}">
                <a16:creationId xmlns:a16="http://schemas.microsoft.com/office/drawing/2014/main" id="{8F97003C-FFE6-45D2-AA2F-E3747342C4AA}"/>
              </a:ext>
            </a:extLst>
          </p:cNvPr>
          <p:cNvGrpSpPr>
            <a:grpSpLocks/>
          </p:cNvGrpSpPr>
          <p:nvPr/>
        </p:nvGrpSpPr>
        <p:grpSpPr bwMode="auto">
          <a:xfrm>
            <a:off x="4400550" y="1854200"/>
            <a:ext cx="4592638" cy="4191000"/>
            <a:chOff x="3510" y="816"/>
            <a:chExt cx="3254" cy="2640"/>
          </a:xfrm>
        </p:grpSpPr>
        <p:sp>
          <p:nvSpPr>
            <p:cNvPr id="45061" name="Freeform 4">
              <a:extLst>
                <a:ext uri="{FF2B5EF4-FFF2-40B4-BE49-F238E27FC236}">
                  <a16:creationId xmlns:a16="http://schemas.microsoft.com/office/drawing/2014/main" id="{2631C8AE-0017-437B-ABE9-8DE7D4AE998C}"/>
                </a:ext>
              </a:extLst>
            </p:cNvPr>
            <p:cNvSpPr>
              <a:spLocks/>
            </p:cNvSpPr>
            <p:nvPr/>
          </p:nvSpPr>
          <p:spPr bwMode="auto">
            <a:xfrm>
              <a:off x="4795" y="2576"/>
              <a:ext cx="42" cy="17"/>
            </a:xfrm>
            <a:custGeom>
              <a:avLst/>
              <a:gdLst>
                <a:gd name="T0" fmla="*/ 60 w 37"/>
                <a:gd name="T1" fmla="*/ 13 h 16"/>
                <a:gd name="T2" fmla="*/ 60 w 37"/>
                <a:gd name="T3" fmla="*/ 19 h 16"/>
                <a:gd name="T4" fmla="*/ 0 w 37"/>
                <a:gd name="T5" fmla="*/ 19 h 16"/>
                <a:gd name="T6" fmla="*/ 0 w 37"/>
                <a:gd name="T7" fmla="*/ 0 h 16"/>
                <a:gd name="T8" fmla="*/ 60 w 37"/>
                <a:gd name="T9" fmla="*/ 0 h 16"/>
                <a:gd name="T10" fmla="*/ 60 w 37"/>
                <a:gd name="T11" fmla="*/ 13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16">
                  <a:moveTo>
                    <a:pt x="36" y="9"/>
                  </a:moveTo>
                  <a:lnTo>
                    <a:pt x="36" y="15"/>
                  </a:lnTo>
                  <a:lnTo>
                    <a:pt x="0" y="15"/>
                  </a:lnTo>
                  <a:lnTo>
                    <a:pt x="0" y="0"/>
                  </a:lnTo>
                  <a:lnTo>
                    <a:pt x="36" y="0"/>
                  </a:lnTo>
                  <a:lnTo>
                    <a:pt x="36" y="9"/>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2" name="Freeform 5">
              <a:extLst>
                <a:ext uri="{FF2B5EF4-FFF2-40B4-BE49-F238E27FC236}">
                  <a16:creationId xmlns:a16="http://schemas.microsoft.com/office/drawing/2014/main" id="{5619B5F7-DCE1-42DA-860C-A80AA45F0D8E}"/>
                </a:ext>
              </a:extLst>
            </p:cNvPr>
            <p:cNvSpPr>
              <a:spLocks/>
            </p:cNvSpPr>
            <p:nvPr/>
          </p:nvSpPr>
          <p:spPr bwMode="auto">
            <a:xfrm>
              <a:off x="4586" y="2485"/>
              <a:ext cx="468" cy="20"/>
            </a:xfrm>
            <a:custGeom>
              <a:avLst/>
              <a:gdLst>
                <a:gd name="T0" fmla="*/ 665 w 416"/>
                <a:gd name="T1" fmla="*/ 9 h 19"/>
                <a:gd name="T2" fmla="*/ 665 w 416"/>
                <a:gd name="T3" fmla="*/ 20 h 19"/>
                <a:gd name="T4" fmla="*/ 0 w 416"/>
                <a:gd name="T5" fmla="*/ 22 h 19"/>
                <a:gd name="T6" fmla="*/ 0 w 416"/>
                <a:gd name="T7" fmla="*/ 0 h 19"/>
                <a:gd name="T8" fmla="*/ 665 w 416"/>
                <a:gd name="T9" fmla="*/ 0 h 19"/>
                <a:gd name="T10" fmla="*/ 665 w 416"/>
                <a:gd name="T11" fmla="*/ 9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6" h="19">
                  <a:moveTo>
                    <a:pt x="415" y="9"/>
                  </a:moveTo>
                  <a:lnTo>
                    <a:pt x="415" y="16"/>
                  </a:lnTo>
                  <a:lnTo>
                    <a:pt x="0" y="18"/>
                  </a:lnTo>
                  <a:lnTo>
                    <a:pt x="0" y="0"/>
                  </a:lnTo>
                  <a:lnTo>
                    <a:pt x="415" y="0"/>
                  </a:lnTo>
                  <a:lnTo>
                    <a:pt x="415" y="9"/>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3" name="Rectangle 6">
              <a:extLst>
                <a:ext uri="{FF2B5EF4-FFF2-40B4-BE49-F238E27FC236}">
                  <a16:creationId xmlns:a16="http://schemas.microsoft.com/office/drawing/2014/main" id="{CD3C3D61-ED96-4ECA-99C2-1001732BAD63}"/>
                </a:ext>
              </a:extLst>
            </p:cNvPr>
            <p:cNvSpPr>
              <a:spLocks noChangeArrowheads="1"/>
            </p:cNvSpPr>
            <p:nvPr/>
          </p:nvSpPr>
          <p:spPr bwMode="auto">
            <a:xfrm>
              <a:off x="5618" y="1781"/>
              <a:ext cx="114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en-US" sz="1800" b="1"/>
                <a:t>Viewing Height</a:t>
              </a:r>
            </a:p>
          </p:txBody>
        </p:sp>
        <p:grpSp>
          <p:nvGrpSpPr>
            <p:cNvPr id="45064" name="Group 7">
              <a:extLst>
                <a:ext uri="{FF2B5EF4-FFF2-40B4-BE49-F238E27FC236}">
                  <a16:creationId xmlns:a16="http://schemas.microsoft.com/office/drawing/2014/main" id="{C8A0AAA8-2BFD-4200-99FA-C12F7BA08004}"/>
                </a:ext>
              </a:extLst>
            </p:cNvPr>
            <p:cNvGrpSpPr>
              <a:grpSpLocks/>
            </p:cNvGrpSpPr>
            <p:nvPr/>
          </p:nvGrpSpPr>
          <p:grpSpPr bwMode="auto">
            <a:xfrm>
              <a:off x="4319" y="2109"/>
              <a:ext cx="992" cy="1347"/>
              <a:chOff x="3469" y="2198"/>
              <a:chExt cx="881" cy="1275"/>
            </a:xfrm>
          </p:grpSpPr>
          <p:sp>
            <p:nvSpPr>
              <p:cNvPr id="45079" name="Freeform 8">
                <a:extLst>
                  <a:ext uri="{FF2B5EF4-FFF2-40B4-BE49-F238E27FC236}">
                    <a16:creationId xmlns:a16="http://schemas.microsoft.com/office/drawing/2014/main" id="{6C10D6DC-A324-41A6-9B45-1352E4DCF837}"/>
                  </a:ext>
                </a:extLst>
              </p:cNvPr>
              <p:cNvSpPr>
                <a:spLocks/>
              </p:cNvSpPr>
              <p:nvPr/>
            </p:nvSpPr>
            <p:spPr bwMode="auto">
              <a:xfrm>
                <a:off x="3613" y="2198"/>
                <a:ext cx="603" cy="1270"/>
              </a:xfrm>
              <a:custGeom>
                <a:avLst/>
                <a:gdLst>
                  <a:gd name="T0" fmla="*/ 0 w 603"/>
                  <a:gd name="T1" fmla="*/ 1264 h 1270"/>
                  <a:gd name="T2" fmla="*/ 3 w 603"/>
                  <a:gd name="T3" fmla="*/ 0 h 1270"/>
                  <a:gd name="T4" fmla="*/ 597 w 603"/>
                  <a:gd name="T5" fmla="*/ 0 h 1270"/>
                  <a:gd name="T6" fmla="*/ 602 w 603"/>
                  <a:gd name="T7" fmla="*/ 1269 h 1270"/>
                  <a:gd name="T8" fmla="*/ 0 w 603"/>
                  <a:gd name="T9" fmla="*/ 1264 h 12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3" h="1270">
                    <a:moveTo>
                      <a:pt x="0" y="1264"/>
                    </a:moveTo>
                    <a:lnTo>
                      <a:pt x="3" y="0"/>
                    </a:lnTo>
                    <a:lnTo>
                      <a:pt x="597" y="0"/>
                    </a:lnTo>
                    <a:lnTo>
                      <a:pt x="602" y="1269"/>
                    </a:lnTo>
                    <a:lnTo>
                      <a:pt x="0" y="1264"/>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0" name="Freeform 9">
                <a:extLst>
                  <a:ext uri="{FF2B5EF4-FFF2-40B4-BE49-F238E27FC236}">
                    <a16:creationId xmlns:a16="http://schemas.microsoft.com/office/drawing/2014/main" id="{57D81F50-F27E-4170-98AB-45C241A5A568}"/>
                  </a:ext>
                </a:extLst>
              </p:cNvPr>
              <p:cNvSpPr>
                <a:spLocks/>
              </p:cNvSpPr>
              <p:nvPr/>
            </p:nvSpPr>
            <p:spPr bwMode="auto">
              <a:xfrm>
                <a:off x="3632" y="2198"/>
                <a:ext cx="564" cy="1272"/>
              </a:xfrm>
              <a:custGeom>
                <a:avLst/>
                <a:gdLst>
                  <a:gd name="T0" fmla="*/ 0 w 564"/>
                  <a:gd name="T1" fmla="*/ 1271 h 1272"/>
                  <a:gd name="T2" fmla="*/ 9 w 564"/>
                  <a:gd name="T3" fmla="*/ 0 h 1272"/>
                  <a:gd name="T4" fmla="*/ 561 w 564"/>
                  <a:gd name="T5" fmla="*/ 0 h 1272"/>
                  <a:gd name="T6" fmla="*/ 563 w 564"/>
                  <a:gd name="T7" fmla="*/ 1271 h 1272"/>
                  <a:gd name="T8" fmla="*/ 0 w 564"/>
                  <a:gd name="T9" fmla="*/ 1271 h 1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4" h="1272">
                    <a:moveTo>
                      <a:pt x="0" y="1271"/>
                    </a:moveTo>
                    <a:lnTo>
                      <a:pt x="9" y="0"/>
                    </a:lnTo>
                    <a:lnTo>
                      <a:pt x="561" y="0"/>
                    </a:lnTo>
                    <a:lnTo>
                      <a:pt x="563" y="1271"/>
                    </a:lnTo>
                    <a:lnTo>
                      <a:pt x="0" y="1271"/>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1" name="Freeform 10">
                <a:extLst>
                  <a:ext uri="{FF2B5EF4-FFF2-40B4-BE49-F238E27FC236}">
                    <a16:creationId xmlns:a16="http://schemas.microsoft.com/office/drawing/2014/main" id="{C3E76971-09EA-4DBE-8CCF-27E4FBB7BE38}"/>
                  </a:ext>
                </a:extLst>
              </p:cNvPr>
              <p:cNvSpPr>
                <a:spLocks/>
              </p:cNvSpPr>
              <p:nvPr/>
            </p:nvSpPr>
            <p:spPr bwMode="auto">
              <a:xfrm>
                <a:off x="3674" y="2628"/>
                <a:ext cx="487" cy="842"/>
              </a:xfrm>
              <a:custGeom>
                <a:avLst/>
                <a:gdLst>
                  <a:gd name="T0" fmla="*/ 2 w 487"/>
                  <a:gd name="T1" fmla="*/ 0 h 842"/>
                  <a:gd name="T2" fmla="*/ 484 w 487"/>
                  <a:gd name="T3" fmla="*/ 0 h 842"/>
                  <a:gd name="T4" fmla="*/ 484 w 487"/>
                  <a:gd name="T5" fmla="*/ 127 h 842"/>
                  <a:gd name="T6" fmla="*/ 486 w 487"/>
                  <a:gd name="T7" fmla="*/ 227 h 842"/>
                  <a:gd name="T8" fmla="*/ 486 w 487"/>
                  <a:gd name="T9" fmla="*/ 303 h 842"/>
                  <a:gd name="T10" fmla="*/ 484 w 487"/>
                  <a:gd name="T11" fmla="*/ 359 h 842"/>
                  <a:gd name="T12" fmla="*/ 477 w 487"/>
                  <a:gd name="T13" fmla="*/ 399 h 842"/>
                  <a:gd name="T14" fmla="*/ 467 w 487"/>
                  <a:gd name="T15" fmla="*/ 424 h 842"/>
                  <a:gd name="T16" fmla="*/ 450 w 487"/>
                  <a:gd name="T17" fmla="*/ 435 h 842"/>
                  <a:gd name="T18" fmla="*/ 425 w 487"/>
                  <a:gd name="T19" fmla="*/ 441 h 842"/>
                  <a:gd name="T20" fmla="*/ 433 w 487"/>
                  <a:gd name="T21" fmla="*/ 841 h 842"/>
                  <a:gd name="T22" fmla="*/ 68 w 487"/>
                  <a:gd name="T23" fmla="*/ 841 h 842"/>
                  <a:gd name="T24" fmla="*/ 61 w 487"/>
                  <a:gd name="T25" fmla="*/ 441 h 842"/>
                  <a:gd name="T26" fmla="*/ 35 w 487"/>
                  <a:gd name="T27" fmla="*/ 435 h 842"/>
                  <a:gd name="T28" fmla="*/ 20 w 487"/>
                  <a:gd name="T29" fmla="*/ 424 h 842"/>
                  <a:gd name="T30" fmla="*/ 6 w 487"/>
                  <a:gd name="T31" fmla="*/ 399 h 842"/>
                  <a:gd name="T32" fmla="*/ 2 w 487"/>
                  <a:gd name="T33" fmla="*/ 359 h 842"/>
                  <a:gd name="T34" fmla="*/ 0 w 487"/>
                  <a:gd name="T35" fmla="*/ 303 h 842"/>
                  <a:gd name="T36" fmla="*/ 0 w 487"/>
                  <a:gd name="T37" fmla="*/ 227 h 842"/>
                  <a:gd name="T38" fmla="*/ 2 w 487"/>
                  <a:gd name="T39" fmla="*/ 127 h 842"/>
                  <a:gd name="T40" fmla="*/ 2 w 487"/>
                  <a:gd name="T41" fmla="*/ 0 h 8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7" h="842">
                    <a:moveTo>
                      <a:pt x="2" y="0"/>
                    </a:moveTo>
                    <a:lnTo>
                      <a:pt x="484" y="0"/>
                    </a:lnTo>
                    <a:lnTo>
                      <a:pt x="484" y="127"/>
                    </a:lnTo>
                    <a:lnTo>
                      <a:pt x="486" y="227"/>
                    </a:lnTo>
                    <a:lnTo>
                      <a:pt x="486" y="303"/>
                    </a:lnTo>
                    <a:lnTo>
                      <a:pt x="484" y="359"/>
                    </a:lnTo>
                    <a:lnTo>
                      <a:pt x="477" y="399"/>
                    </a:lnTo>
                    <a:lnTo>
                      <a:pt x="467" y="424"/>
                    </a:lnTo>
                    <a:lnTo>
                      <a:pt x="450" y="435"/>
                    </a:lnTo>
                    <a:lnTo>
                      <a:pt x="425" y="441"/>
                    </a:lnTo>
                    <a:lnTo>
                      <a:pt x="433" y="841"/>
                    </a:lnTo>
                    <a:lnTo>
                      <a:pt x="68" y="841"/>
                    </a:lnTo>
                    <a:lnTo>
                      <a:pt x="61" y="441"/>
                    </a:lnTo>
                    <a:lnTo>
                      <a:pt x="35" y="435"/>
                    </a:lnTo>
                    <a:lnTo>
                      <a:pt x="20" y="424"/>
                    </a:lnTo>
                    <a:lnTo>
                      <a:pt x="6" y="399"/>
                    </a:lnTo>
                    <a:lnTo>
                      <a:pt x="2" y="359"/>
                    </a:lnTo>
                    <a:lnTo>
                      <a:pt x="0" y="303"/>
                    </a:lnTo>
                    <a:lnTo>
                      <a:pt x="0" y="227"/>
                    </a:lnTo>
                    <a:lnTo>
                      <a:pt x="2" y="127"/>
                    </a:lnTo>
                    <a:lnTo>
                      <a:pt x="2"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2" name="Freeform 11">
                <a:extLst>
                  <a:ext uri="{FF2B5EF4-FFF2-40B4-BE49-F238E27FC236}">
                    <a16:creationId xmlns:a16="http://schemas.microsoft.com/office/drawing/2014/main" id="{393E5652-84FF-4002-A65F-240844F013B6}"/>
                  </a:ext>
                </a:extLst>
              </p:cNvPr>
              <p:cNvSpPr>
                <a:spLocks/>
              </p:cNvSpPr>
              <p:nvPr/>
            </p:nvSpPr>
            <p:spPr bwMode="auto">
              <a:xfrm>
                <a:off x="3697" y="2628"/>
                <a:ext cx="440" cy="845"/>
              </a:xfrm>
              <a:custGeom>
                <a:avLst/>
                <a:gdLst>
                  <a:gd name="T0" fmla="*/ 2 w 440"/>
                  <a:gd name="T1" fmla="*/ 0 h 845"/>
                  <a:gd name="T2" fmla="*/ 436 w 440"/>
                  <a:gd name="T3" fmla="*/ 0 h 845"/>
                  <a:gd name="T4" fmla="*/ 436 w 440"/>
                  <a:gd name="T5" fmla="*/ 127 h 845"/>
                  <a:gd name="T6" fmla="*/ 439 w 440"/>
                  <a:gd name="T7" fmla="*/ 227 h 845"/>
                  <a:gd name="T8" fmla="*/ 439 w 440"/>
                  <a:gd name="T9" fmla="*/ 303 h 845"/>
                  <a:gd name="T10" fmla="*/ 436 w 440"/>
                  <a:gd name="T11" fmla="*/ 359 h 845"/>
                  <a:gd name="T12" fmla="*/ 431 w 440"/>
                  <a:gd name="T13" fmla="*/ 398 h 845"/>
                  <a:gd name="T14" fmla="*/ 421 w 440"/>
                  <a:gd name="T15" fmla="*/ 424 h 845"/>
                  <a:gd name="T16" fmla="*/ 405 w 440"/>
                  <a:gd name="T17" fmla="*/ 435 h 845"/>
                  <a:gd name="T18" fmla="*/ 383 w 440"/>
                  <a:gd name="T19" fmla="*/ 440 h 845"/>
                  <a:gd name="T20" fmla="*/ 394 w 440"/>
                  <a:gd name="T21" fmla="*/ 844 h 845"/>
                  <a:gd name="T22" fmla="*/ 50 w 440"/>
                  <a:gd name="T23" fmla="*/ 844 h 845"/>
                  <a:gd name="T24" fmla="*/ 53 w 440"/>
                  <a:gd name="T25" fmla="*/ 794 h 845"/>
                  <a:gd name="T26" fmla="*/ 53 w 440"/>
                  <a:gd name="T27" fmla="*/ 440 h 845"/>
                  <a:gd name="T28" fmla="*/ 32 w 440"/>
                  <a:gd name="T29" fmla="*/ 435 h 845"/>
                  <a:gd name="T30" fmla="*/ 16 w 440"/>
                  <a:gd name="T31" fmla="*/ 424 h 845"/>
                  <a:gd name="T32" fmla="*/ 7 w 440"/>
                  <a:gd name="T33" fmla="*/ 398 h 845"/>
                  <a:gd name="T34" fmla="*/ 0 w 440"/>
                  <a:gd name="T35" fmla="*/ 359 h 845"/>
                  <a:gd name="T36" fmla="*/ 0 w 440"/>
                  <a:gd name="T37" fmla="*/ 303 h 845"/>
                  <a:gd name="T38" fmla="*/ 0 w 440"/>
                  <a:gd name="T39" fmla="*/ 227 h 845"/>
                  <a:gd name="T40" fmla="*/ 0 w 440"/>
                  <a:gd name="T41" fmla="*/ 127 h 845"/>
                  <a:gd name="T42" fmla="*/ 2 w 440"/>
                  <a:gd name="T43" fmla="*/ 0 h 8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40" h="845">
                    <a:moveTo>
                      <a:pt x="2" y="0"/>
                    </a:moveTo>
                    <a:lnTo>
                      <a:pt x="436" y="0"/>
                    </a:lnTo>
                    <a:lnTo>
                      <a:pt x="436" y="127"/>
                    </a:lnTo>
                    <a:lnTo>
                      <a:pt x="439" y="227"/>
                    </a:lnTo>
                    <a:lnTo>
                      <a:pt x="439" y="303"/>
                    </a:lnTo>
                    <a:lnTo>
                      <a:pt x="436" y="359"/>
                    </a:lnTo>
                    <a:lnTo>
                      <a:pt x="431" y="398"/>
                    </a:lnTo>
                    <a:lnTo>
                      <a:pt x="421" y="424"/>
                    </a:lnTo>
                    <a:lnTo>
                      <a:pt x="405" y="435"/>
                    </a:lnTo>
                    <a:lnTo>
                      <a:pt x="383" y="440"/>
                    </a:lnTo>
                    <a:lnTo>
                      <a:pt x="394" y="844"/>
                    </a:lnTo>
                    <a:lnTo>
                      <a:pt x="50" y="844"/>
                    </a:lnTo>
                    <a:lnTo>
                      <a:pt x="53" y="794"/>
                    </a:lnTo>
                    <a:lnTo>
                      <a:pt x="53" y="440"/>
                    </a:lnTo>
                    <a:lnTo>
                      <a:pt x="32" y="435"/>
                    </a:lnTo>
                    <a:lnTo>
                      <a:pt x="16" y="424"/>
                    </a:lnTo>
                    <a:lnTo>
                      <a:pt x="7" y="398"/>
                    </a:lnTo>
                    <a:lnTo>
                      <a:pt x="0" y="359"/>
                    </a:lnTo>
                    <a:lnTo>
                      <a:pt x="0" y="303"/>
                    </a:lnTo>
                    <a:lnTo>
                      <a:pt x="0" y="227"/>
                    </a:lnTo>
                    <a:lnTo>
                      <a:pt x="0" y="127"/>
                    </a:lnTo>
                    <a:lnTo>
                      <a:pt x="2"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3" name="Freeform 12">
                <a:extLst>
                  <a:ext uri="{FF2B5EF4-FFF2-40B4-BE49-F238E27FC236}">
                    <a16:creationId xmlns:a16="http://schemas.microsoft.com/office/drawing/2014/main" id="{B1A29667-0A23-4B4E-9E0E-95737D29419B}"/>
                  </a:ext>
                </a:extLst>
              </p:cNvPr>
              <p:cNvSpPr>
                <a:spLocks/>
              </p:cNvSpPr>
              <p:nvPr/>
            </p:nvSpPr>
            <p:spPr bwMode="auto">
              <a:xfrm>
                <a:off x="3815" y="2705"/>
                <a:ext cx="207" cy="768"/>
              </a:xfrm>
              <a:custGeom>
                <a:avLst/>
                <a:gdLst>
                  <a:gd name="T0" fmla="*/ 0 w 207"/>
                  <a:gd name="T1" fmla="*/ 758 h 768"/>
                  <a:gd name="T2" fmla="*/ 56 w 207"/>
                  <a:gd name="T3" fmla="*/ 571 h 768"/>
                  <a:gd name="T4" fmla="*/ 56 w 207"/>
                  <a:gd name="T5" fmla="*/ 0 h 768"/>
                  <a:gd name="T6" fmla="*/ 155 w 207"/>
                  <a:gd name="T7" fmla="*/ 0 h 768"/>
                  <a:gd name="T8" fmla="*/ 154 w 207"/>
                  <a:gd name="T9" fmla="*/ 571 h 768"/>
                  <a:gd name="T10" fmla="*/ 206 w 207"/>
                  <a:gd name="T11" fmla="*/ 767 h 768"/>
                  <a:gd name="T12" fmla="*/ 206 w 207"/>
                  <a:gd name="T13" fmla="*/ 762 h 768"/>
                  <a:gd name="T14" fmla="*/ 0 w 207"/>
                  <a:gd name="T15" fmla="*/ 758 h 7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7" h="768">
                    <a:moveTo>
                      <a:pt x="0" y="758"/>
                    </a:moveTo>
                    <a:lnTo>
                      <a:pt x="56" y="571"/>
                    </a:lnTo>
                    <a:lnTo>
                      <a:pt x="56" y="0"/>
                    </a:lnTo>
                    <a:lnTo>
                      <a:pt x="155" y="0"/>
                    </a:lnTo>
                    <a:lnTo>
                      <a:pt x="154" y="571"/>
                    </a:lnTo>
                    <a:lnTo>
                      <a:pt x="206" y="767"/>
                    </a:lnTo>
                    <a:lnTo>
                      <a:pt x="206" y="762"/>
                    </a:lnTo>
                    <a:lnTo>
                      <a:pt x="0" y="758"/>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4" name="Freeform 13">
                <a:extLst>
                  <a:ext uri="{FF2B5EF4-FFF2-40B4-BE49-F238E27FC236}">
                    <a16:creationId xmlns:a16="http://schemas.microsoft.com/office/drawing/2014/main" id="{14819779-9C20-46F4-8A58-C0B91C356388}"/>
                  </a:ext>
                </a:extLst>
              </p:cNvPr>
              <p:cNvSpPr>
                <a:spLocks/>
              </p:cNvSpPr>
              <p:nvPr/>
            </p:nvSpPr>
            <p:spPr bwMode="auto">
              <a:xfrm>
                <a:off x="3878" y="2705"/>
                <a:ext cx="86" cy="768"/>
              </a:xfrm>
              <a:custGeom>
                <a:avLst/>
                <a:gdLst>
                  <a:gd name="T0" fmla="*/ 0 w 86"/>
                  <a:gd name="T1" fmla="*/ 767 h 768"/>
                  <a:gd name="T2" fmla="*/ 0 w 86"/>
                  <a:gd name="T3" fmla="*/ 764 h 768"/>
                  <a:gd name="T4" fmla="*/ 20 w 86"/>
                  <a:gd name="T5" fmla="*/ 568 h 768"/>
                  <a:gd name="T6" fmla="*/ 20 w 86"/>
                  <a:gd name="T7" fmla="*/ 0 h 768"/>
                  <a:gd name="T8" fmla="*/ 63 w 86"/>
                  <a:gd name="T9" fmla="*/ 0 h 768"/>
                  <a:gd name="T10" fmla="*/ 63 w 86"/>
                  <a:gd name="T11" fmla="*/ 568 h 768"/>
                  <a:gd name="T12" fmla="*/ 85 w 86"/>
                  <a:gd name="T13" fmla="*/ 764 h 768"/>
                  <a:gd name="T14" fmla="*/ 82 w 86"/>
                  <a:gd name="T15" fmla="*/ 764 h 768"/>
                  <a:gd name="T16" fmla="*/ 0 w 86"/>
                  <a:gd name="T17" fmla="*/ 767 h 7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 h="768">
                    <a:moveTo>
                      <a:pt x="0" y="767"/>
                    </a:moveTo>
                    <a:lnTo>
                      <a:pt x="0" y="764"/>
                    </a:lnTo>
                    <a:lnTo>
                      <a:pt x="20" y="568"/>
                    </a:lnTo>
                    <a:lnTo>
                      <a:pt x="20" y="0"/>
                    </a:lnTo>
                    <a:lnTo>
                      <a:pt x="63" y="0"/>
                    </a:lnTo>
                    <a:lnTo>
                      <a:pt x="63" y="568"/>
                    </a:lnTo>
                    <a:lnTo>
                      <a:pt x="85" y="764"/>
                    </a:lnTo>
                    <a:lnTo>
                      <a:pt x="82" y="764"/>
                    </a:lnTo>
                    <a:lnTo>
                      <a:pt x="0" y="767"/>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5" name="Freeform 14">
                <a:extLst>
                  <a:ext uri="{FF2B5EF4-FFF2-40B4-BE49-F238E27FC236}">
                    <a16:creationId xmlns:a16="http://schemas.microsoft.com/office/drawing/2014/main" id="{30BF7344-0108-47FE-90FC-DFEB8B9DC4EF}"/>
                  </a:ext>
                </a:extLst>
              </p:cNvPr>
              <p:cNvSpPr>
                <a:spLocks/>
              </p:cNvSpPr>
              <p:nvPr/>
            </p:nvSpPr>
            <p:spPr bwMode="auto">
              <a:xfrm>
                <a:off x="3902" y="2695"/>
                <a:ext cx="37" cy="15"/>
              </a:xfrm>
              <a:custGeom>
                <a:avLst/>
                <a:gdLst>
                  <a:gd name="T0" fmla="*/ 0 w 37"/>
                  <a:gd name="T1" fmla="*/ 8 h 15"/>
                  <a:gd name="T2" fmla="*/ 0 w 37"/>
                  <a:gd name="T3" fmla="*/ 14 h 15"/>
                  <a:gd name="T4" fmla="*/ 36 w 37"/>
                  <a:gd name="T5" fmla="*/ 14 h 15"/>
                  <a:gd name="T6" fmla="*/ 36 w 37"/>
                  <a:gd name="T7" fmla="*/ 0 h 15"/>
                  <a:gd name="T8" fmla="*/ 0 w 37"/>
                  <a:gd name="T9" fmla="*/ 0 h 15"/>
                  <a:gd name="T10" fmla="*/ 0 w 37"/>
                  <a:gd name="T11" fmla="*/ 8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15">
                    <a:moveTo>
                      <a:pt x="0" y="8"/>
                    </a:moveTo>
                    <a:lnTo>
                      <a:pt x="0" y="14"/>
                    </a:lnTo>
                    <a:lnTo>
                      <a:pt x="36" y="14"/>
                    </a:lnTo>
                    <a:lnTo>
                      <a:pt x="36" y="0"/>
                    </a:lnTo>
                    <a:lnTo>
                      <a:pt x="0" y="0"/>
                    </a:lnTo>
                    <a:lnTo>
                      <a:pt x="0" y="8"/>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6" name="Freeform 15">
                <a:extLst>
                  <a:ext uri="{FF2B5EF4-FFF2-40B4-BE49-F238E27FC236}">
                    <a16:creationId xmlns:a16="http://schemas.microsoft.com/office/drawing/2014/main" id="{8FCE18F2-006A-42C1-A4BC-1A596E3C9DCD}"/>
                  </a:ext>
                </a:extLst>
              </p:cNvPr>
              <p:cNvSpPr>
                <a:spLocks/>
              </p:cNvSpPr>
              <p:nvPr/>
            </p:nvSpPr>
            <p:spPr bwMode="auto">
              <a:xfrm>
                <a:off x="3704" y="2619"/>
                <a:ext cx="427" cy="15"/>
              </a:xfrm>
              <a:custGeom>
                <a:avLst/>
                <a:gdLst>
                  <a:gd name="T0" fmla="*/ 0 w 427"/>
                  <a:gd name="T1" fmla="*/ 7 h 15"/>
                  <a:gd name="T2" fmla="*/ 0 w 427"/>
                  <a:gd name="T3" fmla="*/ 14 h 15"/>
                  <a:gd name="T4" fmla="*/ 426 w 427"/>
                  <a:gd name="T5" fmla="*/ 14 h 15"/>
                  <a:gd name="T6" fmla="*/ 426 w 427"/>
                  <a:gd name="T7" fmla="*/ 0 h 15"/>
                  <a:gd name="T8" fmla="*/ 0 w 427"/>
                  <a:gd name="T9" fmla="*/ 0 h 15"/>
                  <a:gd name="T10" fmla="*/ 0 w 427"/>
                  <a:gd name="T11" fmla="*/ 7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7" h="15">
                    <a:moveTo>
                      <a:pt x="0" y="7"/>
                    </a:moveTo>
                    <a:lnTo>
                      <a:pt x="0" y="14"/>
                    </a:lnTo>
                    <a:lnTo>
                      <a:pt x="426" y="14"/>
                    </a:lnTo>
                    <a:lnTo>
                      <a:pt x="426" y="0"/>
                    </a:lnTo>
                    <a:lnTo>
                      <a:pt x="0" y="0"/>
                    </a:lnTo>
                    <a:lnTo>
                      <a:pt x="0" y="7"/>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7" name="Freeform 16">
                <a:extLst>
                  <a:ext uri="{FF2B5EF4-FFF2-40B4-BE49-F238E27FC236}">
                    <a16:creationId xmlns:a16="http://schemas.microsoft.com/office/drawing/2014/main" id="{60479C18-6BB5-4C61-A564-D958B053B9B9}"/>
                  </a:ext>
                </a:extLst>
              </p:cNvPr>
              <p:cNvSpPr>
                <a:spLocks/>
              </p:cNvSpPr>
              <p:nvPr/>
            </p:nvSpPr>
            <p:spPr bwMode="auto">
              <a:xfrm>
                <a:off x="4244" y="2229"/>
                <a:ext cx="106" cy="79"/>
              </a:xfrm>
              <a:custGeom>
                <a:avLst/>
                <a:gdLst>
                  <a:gd name="T0" fmla="*/ 105 w 106"/>
                  <a:gd name="T1" fmla="*/ 39 h 79"/>
                  <a:gd name="T2" fmla="*/ 104 w 106"/>
                  <a:gd name="T3" fmla="*/ 47 h 79"/>
                  <a:gd name="T4" fmla="*/ 102 w 106"/>
                  <a:gd name="T5" fmla="*/ 55 h 79"/>
                  <a:gd name="T6" fmla="*/ 95 w 106"/>
                  <a:gd name="T7" fmla="*/ 62 h 79"/>
                  <a:gd name="T8" fmla="*/ 90 w 106"/>
                  <a:gd name="T9" fmla="*/ 66 h 79"/>
                  <a:gd name="T10" fmla="*/ 81 w 106"/>
                  <a:gd name="T11" fmla="*/ 71 h 79"/>
                  <a:gd name="T12" fmla="*/ 74 w 106"/>
                  <a:gd name="T13" fmla="*/ 75 h 79"/>
                  <a:gd name="T14" fmla="*/ 63 w 106"/>
                  <a:gd name="T15" fmla="*/ 78 h 79"/>
                  <a:gd name="T16" fmla="*/ 53 w 106"/>
                  <a:gd name="T17" fmla="*/ 78 h 79"/>
                  <a:gd name="T18" fmla="*/ 43 w 106"/>
                  <a:gd name="T19" fmla="*/ 78 h 79"/>
                  <a:gd name="T20" fmla="*/ 32 w 106"/>
                  <a:gd name="T21" fmla="*/ 75 h 79"/>
                  <a:gd name="T22" fmla="*/ 25 w 106"/>
                  <a:gd name="T23" fmla="*/ 71 h 79"/>
                  <a:gd name="T24" fmla="*/ 16 w 106"/>
                  <a:gd name="T25" fmla="*/ 66 h 79"/>
                  <a:gd name="T26" fmla="*/ 11 w 106"/>
                  <a:gd name="T27" fmla="*/ 62 h 79"/>
                  <a:gd name="T28" fmla="*/ 5 w 106"/>
                  <a:gd name="T29" fmla="*/ 55 h 79"/>
                  <a:gd name="T30" fmla="*/ 2 w 106"/>
                  <a:gd name="T31" fmla="*/ 47 h 79"/>
                  <a:gd name="T32" fmla="*/ 0 w 106"/>
                  <a:gd name="T33" fmla="*/ 39 h 79"/>
                  <a:gd name="T34" fmla="*/ 2 w 106"/>
                  <a:gd name="T35" fmla="*/ 31 h 79"/>
                  <a:gd name="T36" fmla="*/ 5 w 106"/>
                  <a:gd name="T37" fmla="*/ 22 h 79"/>
                  <a:gd name="T38" fmla="*/ 11 w 106"/>
                  <a:gd name="T39" fmla="*/ 16 h 79"/>
                  <a:gd name="T40" fmla="*/ 16 w 106"/>
                  <a:gd name="T41" fmla="*/ 11 h 79"/>
                  <a:gd name="T42" fmla="*/ 25 w 106"/>
                  <a:gd name="T43" fmla="*/ 6 h 79"/>
                  <a:gd name="T44" fmla="*/ 32 w 106"/>
                  <a:gd name="T45" fmla="*/ 2 h 79"/>
                  <a:gd name="T46" fmla="*/ 43 w 106"/>
                  <a:gd name="T47" fmla="*/ 0 h 79"/>
                  <a:gd name="T48" fmla="*/ 53 w 106"/>
                  <a:gd name="T49" fmla="*/ 0 h 79"/>
                  <a:gd name="T50" fmla="*/ 63 w 106"/>
                  <a:gd name="T51" fmla="*/ 0 h 79"/>
                  <a:gd name="T52" fmla="*/ 74 w 106"/>
                  <a:gd name="T53" fmla="*/ 2 h 79"/>
                  <a:gd name="T54" fmla="*/ 81 w 106"/>
                  <a:gd name="T55" fmla="*/ 6 h 79"/>
                  <a:gd name="T56" fmla="*/ 90 w 106"/>
                  <a:gd name="T57" fmla="*/ 11 h 79"/>
                  <a:gd name="T58" fmla="*/ 95 w 106"/>
                  <a:gd name="T59" fmla="*/ 16 h 79"/>
                  <a:gd name="T60" fmla="*/ 102 w 106"/>
                  <a:gd name="T61" fmla="*/ 22 h 79"/>
                  <a:gd name="T62" fmla="*/ 104 w 106"/>
                  <a:gd name="T63" fmla="*/ 31 h 79"/>
                  <a:gd name="T64" fmla="*/ 105 w 106"/>
                  <a:gd name="T65" fmla="*/ 39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6" h="79">
                    <a:moveTo>
                      <a:pt x="105" y="39"/>
                    </a:moveTo>
                    <a:lnTo>
                      <a:pt x="104" y="47"/>
                    </a:lnTo>
                    <a:lnTo>
                      <a:pt x="102" y="55"/>
                    </a:lnTo>
                    <a:lnTo>
                      <a:pt x="95" y="62"/>
                    </a:lnTo>
                    <a:lnTo>
                      <a:pt x="90" y="66"/>
                    </a:lnTo>
                    <a:lnTo>
                      <a:pt x="81" y="71"/>
                    </a:lnTo>
                    <a:lnTo>
                      <a:pt x="74" y="75"/>
                    </a:lnTo>
                    <a:lnTo>
                      <a:pt x="63" y="78"/>
                    </a:lnTo>
                    <a:lnTo>
                      <a:pt x="53" y="78"/>
                    </a:lnTo>
                    <a:lnTo>
                      <a:pt x="43" y="78"/>
                    </a:lnTo>
                    <a:lnTo>
                      <a:pt x="32" y="75"/>
                    </a:lnTo>
                    <a:lnTo>
                      <a:pt x="25" y="71"/>
                    </a:lnTo>
                    <a:lnTo>
                      <a:pt x="16" y="66"/>
                    </a:lnTo>
                    <a:lnTo>
                      <a:pt x="11" y="62"/>
                    </a:lnTo>
                    <a:lnTo>
                      <a:pt x="5" y="55"/>
                    </a:lnTo>
                    <a:lnTo>
                      <a:pt x="2" y="47"/>
                    </a:lnTo>
                    <a:lnTo>
                      <a:pt x="0" y="39"/>
                    </a:lnTo>
                    <a:lnTo>
                      <a:pt x="2" y="31"/>
                    </a:lnTo>
                    <a:lnTo>
                      <a:pt x="5" y="22"/>
                    </a:lnTo>
                    <a:lnTo>
                      <a:pt x="11" y="16"/>
                    </a:lnTo>
                    <a:lnTo>
                      <a:pt x="16" y="11"/>
                    </a:lnTo>
                    <a:lnTo>
                      <a:pt x="25" y="6"/>
                    </a:lnTo>
                    <a:lnTo>
                      <a:pt x="32" y="2"/>
                    </a:lnTo>
                    <a:lnTo>
                      <a:pt x="43" y="0"/>
                    </a:lnTo>
                    <a:lnTo>
                      <a:pt x="53" y="0"/>
                    </a:lnTo>
                    <a:lnTo>
                      <a:pt x="63" y="0"/>
                    </a:lnTo>
                    <a:lnTo>
                      <a:pt x="74" y="2"/>
                    </a:lnTo>
                    <a:lnTo>
                      <a:pt x="81" y="6"/>
                    </a:lnTo>
                    <a:lnTo>
                      <a:pt x="90" y="11"/>
                    </a:lnTo>
                    <a:lnTo>
                      <a:pt x="95" y="16"/>
                    </a:lnTo>
                    <a:lnTo>
                      <a:pt x="102" y="22"/>
                    </a:lnTo>
                    <a:lnTo>
                      <a:pt x="104" y="31"/>
                    </a:lnTo>
                    <a:lnTo>
                      <a:pt x="105" y="39"/>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8" name="Freeform 17">
                <a:extLst>
                  <a:ext uri="{FF2B5EF4-FFF2-40B4-BE49-F238E27FC236}">
                    <a16:creationId xmlns:a16="http://schemas.microsoft.com/office/drawing/2014/main" id="{BF804DDA-0DD0-4AEB-A919-5AF45F411BD0}"/>
                  </a:ext>
                </a:extLst>
              </p:cNvPr>
              <p:cNvSpPr>
                <a:spLocks/>
              </p:cNvSpPr>
              <p:nvPr/>
            </p:nvSpPr>
            <p:spPr bwMode="auto">
              <a:xfrm>
                <a:off x="4244" y="2342"/>
                <a:ext cx="106" cy="80"/>
              </a:xfrm>
              <a:custGeom>
                <a:avLst/>
                <a:gdLst>
                  <a:gd name="T0" fmla="*/ 105 w 106"/>
                  <a:gd name="T1" fmla="*/ 41 h 80"/>
                  <a:gd name="T2" fmla="*/ 104 w 106"/>
                  <a:gd name="T3" fmla="*/ 47 h 80"/>
                  <a:gd name="T4" fmla="*/ 102 w 106"/>
                  <a:gd name="T5" fmla="*/ 55 h 80"/>
                  <a:gd name="T6" fmla="*/ 95 w 106"/>
                  <a:gd name="T7" fmla="*/ 61 h 80"/>
                  <a:gd name="T8" fmla="*/ 90 w 106"/>
                  <a:gd name="T9" fmla="*/ 68 h 80"/>
                  <a:gd name="T10" fmla="*/ 81 w 106"/>
                  <a:gd name="T11" fmla="*/ 73 h 80"/>
                  <a:gd name="T12" fmla="*/ 74 w 106"/>
                  <a:gd name="T13" fmla="*/ 76 h 80"/>
                  <a:gd name="T14" fmla="*/ 63 w 106"/>
                  <a:gd name="T15" fmla="*/ 77 h 80"/>
                  <a:gd name="T16" fmla="*/ 53 w 106"/>
                  <a:gd name="T17" fmla="*/ 79 h 80"/>
                  <a:gd name="T18" fmla="*/ 43 w 106"/>
                  <a:gd name="T19" fmla="*/ 77 h 80"/>
                  <a:gd name="T20" fmla="*/ 32 w 106"/>
                  <a:gd name="T21" fmla="*/ 76 h 80"/>
                  <a:gd name="T22" fmla="*/ 25 w 106"/>
                  <a:gd name="T23" fmla="*/ 73 h 80"/>
                  <a:gd name="T24" fmla="*/ 16 w 106"/>
                  <a:gd name="T25" fmla="*/ 68 h 80"/>
                  <a:gd name="T26" fmla="*/ 11 w 106"/>
                  <a:gd name="T27" fmla="*/ 61 h 80"/>
                  <a:gd name="T28" fmla="*/ 5 w 106"/>
                  <a:gd name="T29" fmla="*/ 55 h 80"/>
                  <a:gd name="T30" fmla="*/ 2 w 106"/>
                  <a:gd name="T31" fmla="*/ 47 h 80"/>
                  <a:gd name="T32" fmla="*/ 0 w 106"/>
                  <a:gd name="T33" fmla="*/ 41 h 80"/>
                  <a:gd name="T34" fmla="*/ 2 w 106"/>
                  <a:gd name="T35" fmla="*/ 32 h 80"/>
                  <a:gd name="T36" fmla="*/ 5 w 106"/>
                  <a:gd name="T37" fmla="*/ 25 h 80"/>
                  <a:gd name="T38" fmla="*/ 11 w 106"/>
                  <a:gd name="T39" fmla="*/ 18 h 80"/>
                  <a:gd name="T40" fmla="*/ 16 w 106"/>
                  <a:gd name="T41" fmla="*/ 12 h 80"/>
                  <a:gd name="T42" fmla="*/ 25 w 106"/>
                  <a:gd name="T43" fmla="*/ 7 h 80"/>
                  <a:gd name="T44" fmla="*/ 32 w 106"/>
                  <a:gd name="T45" fmla="*/ 3 h 80"/>
                  <a:gd name="T46" fmla="*/ 43 w 106"/>
                  <a:gd name="T47" fmla="*/ 0 h 80"/>
                  <a:gd name="T48" fmla="*/ 53 w 106"/>
                  <a:gd name="T49" fmla="*/ 0 h 80"/>
                  <a:gd name="T50" fmla="*/ 63 w 106"/>
                  <a:gd name="T51" fmla="*/ 0 h 80"/>
                  <a:gd name="T52" fmla="*/ 74 w 106"/>
                  <a:gd name="T53" fmla="*/ 3 h 80"/>
                  <a:gd name="T54" fmla="*/ 81 w 106"/>
                  <a:gd name="T55" fmla="*/ 7 h 80"/>
                  <a:gd name="T56" fmla="*/ 90 w 106"/>
                  <a:gd name="T57" fmla="*/ 12 h 80"/>
                  <a:gd name="T58" fmla="*/ 95 w 106"/>
                  <a:gd name="T59" fmla="*/ 18 h 80"/>
                  <a:gd name="T60" fmla="*/ 102 w 106"/>
                  <a:gd name="T61" fmla="*/ 25 h 80"/>
                  <a:gd name="T62" fmla="*/ 104 w 106"/>
                  <a:gd name="T63" fmla="*/ 32 h 80"/>
                  <a:gd name="T64" fmla="*/ 105 w 106"/>
                  <a:gd name="T65" fmla="*/ 41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6" h="80">
                    <a:moveTo>
                      <a:pt x="105" y="41"/>
                    </a:moveTo>
                    <a:lnTo>
                      <a:pt x="104" y="47"/>
                    </a:lnTo>
                    <a:lnTo>
                      <a:pt x="102" y="55"/>
                    </a:lnTo>
                    <a:lnTo>
                      <a:pt x="95" y="61"/>
                    </a:lnTo>
                    <a:lnTo>
                      <a:pt x="90" y="68"/>
                    </a:lnTo>
                    <a:lnTo>
                      <a:pt x="81" y="73"/>
                    </a:lnTo>
                    <a:lnTo>
                      <a:pt x="74" y="76"/>
                    </a:lnTo>
                    <a:lnTo>
                      <a:pt x="63" y="77"/>
                    </a:lnTo>
                    <a:lnTo>
                      <a:pt x="53" y="79"/>
                    </a:lnTo>
                    <a:lnTo>
                      <a:pt x="43" y="77"/>
                    </a:lnTo>
                    <a:lnTo>
                      <a:pt x="32" y="76"/>
                    </a:lnTo>
                    <a:lnTo>
                      <a:pt x="25" y="73"/>
                    </a:lnTo>
                    <a:lnTo>
                      <a:pt x="16" y="68"/>
                    </a:lnTo>
                    <a:lnTo>
                      <a:pt x="11" y="61"/>
                    </a:lnTo>
                    <a:lnTo>
                      <a:pt x="5" y="55"/>
                    </a:lnTo>
                    <a:lnTo>
                      <a:pt x="2" y="47"/>
                    </a:lnTo>
                    <a:lnTo>
                      <a:pt x="0" y="41"/>
                    </a:lnTo>
                    <a:lnTo>
                      <a:pt x="2" y="32"/>
                    </a:lnTo>
                    <a:lnTo>
                      <a:pt x="5" y="25"/>
                    </a:lnTo>
                    <a:lnTo>
                      <a:pt x="11" y="18"/>
                    </a:lnTo>
                    <a:lnTo>
                      <a:pt x="16" y="12"/>
                    </a:lnTo>
                    <a:lnTo>
                      <a:pt x="25" y="7"/>
                    </a:lnTo>
                    <a:lnTo>
                      <a:pt x="32" y="3"/>
                    </a:lnTo>
                    <a:lnTo>
                      <a:pt x="43" y="0"/>
                    </a:lnTo>
                    <a:lnTo>
                      <a:pt x="53" y="0"/>
                    </a:lnTo>
                    <a:lnTo>
                      <a:pt x="63" y="0"/>
                    </a:lnTo>
                    <a:lnTo>
                      <a:pt x="74" y="3"/>
                    </a:lnTo>
                    <a:lnTo>
                      <a:pt x="81" y="7"/>
                    </a:lnTo>
                    <a:lnTo>
                      <a:pt x="90" y="12"/>
                    </a:lnTo>
                    <a:lnTo>
                      <a:pt x="95" y="18"/>
                    </a:lnTo>
                    <a:lnTo>
                      <a:pt x="102" y="25"/>
                    </a:lnTo>
                    <a:lnTo>
                      <a:pt x="104" y="32"/>
                    </a:lnTo>
                    <a:lnTo>
                      <a:pt x="105" y="41"/>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9" name="Freeform 18">
                <a:extLst>
                  <a:ext uri="{FF2B5EF4-FFF2-40B4-BE49-F238E27FC236}">
                    <a16:creationId xmlns:a16="http://schemas.microsoft.com/office/drawing/2014/main" id="{B3FD50C5-7190-4440-8638-51CA5299BE15}"/>
                  </a:ext>
                </a:extLst>
              </p:cNvPr>
              <p:cNvSpPr>
                <a:spLocks/>
              </p:cNvSpPr>
              <p:nvPr/>
            </p:nvSpPr>
            <p:spPr bwMode="auto">
              <a:xfrm>
                <a:off x="4244" y="2457"/>
                <a:ext cx="106" cy="79"/>
              </a:xfrm>
              <a:custGeom>
                <a:avLst/>
                <a:gdLst>
                  <a:gd name="T0" fmla="*/ 105 w 106"/>
                  <a:gd name="T1" fmla="*/ 39 h 79"/>
                  <a:gd name="T2" fmla="*/ 104 w 106"/>
                  <a:gd name="T3" fmla="*/ 47 h 79"/>
                  <a:gd name="T4" fmla="*/ 102 w 106"/>
                  <a:gd name="T5" fmla="*/ 55 h 79"/>
                  <a:gd name="T6" fmla="*/ 95 w 106"/>
                  <a:gd name="T7" fmla="*/ 62 h 79"/>
                  <a:gd name="T8" fmla="*/ 90 w 106"/>
                  <a:gd name="T9" fmla="*/ 66 h 79"/>
                  <a:gd name="T10" fmla="*/ 81 w 106"/>
                  <a:gd name="T11" fmla="*/ 71 h 79"/>
                  <a:gd name="T12" fmla="*/ 74 w 106"/>
                  <a:gd name="T13" fmla="*/ 76 h 79"/>
                  <a:gd name="T14" fmla="*/ 63 w 106"/>
                  <a:gd name="T15" fmla="*/ 78 h 79"/>
                  <a:gd name="T16" fmla="*/ 53 w 106"/>
                  <a:gd name="T17" fmla="*/ 78 h 79"/>
                  <a:gd name="T18" fmla="*/ 43 w 106"/>
                  <a:gd name="T19" fmla="*/ 78 h 79"/>
                  <a:gd name="T20" fmla="*/ 32 w 106"/>
                  <a:gd name="T21" fmla="*/ 76 h 79"/>
                  <a:gd name="T22" fmla="*/ 25 w 106"/>
                  <a:gd name="T23" fmla="*/ 71 h 79"/>
                  <a:gd name="T24" fmla="*/ 16 w 106"/>
                  <a:gd name="T25" fmla="*/ 66 h 79"/>
                  <a:gd name="T26" fmla="*/ 11 w 106"/>
                  <a:gd name="T27" fmla="*/ 62 h 79"/>
                  <a:gd name="T28" fmla="*/ 5 w 106"/>
                  <a:gd name="T29" fmla="*/ 55 h 79"/>
                  <a:gd name="T30" fmla="*/ 2 w 106"/>
                  <a:gd name="T31" fmla="*/ 47 h 79"/>
                  <a:gd name="T32" fmla="*/ 0 w 106"/>
                  <a:gd name="T33" fmla="*/ 39 h 79"/>
                  <a:gd name="T34" fmla="*/ 2 w 106"/>
                  <a:gd name="T35" fmla="*/ 31 h 79"/>
                  <a:gd name="T36" fmla="*/ 5 w 106"/>
                  <a:gd name="T37" fmla="*/ 22 h 79"/>
                  <a:gd name="T38" fmla="*/ 11 w 106"/>
                  <a:gd name="T39" fmla="*/ 16 h 79"/>
                  <a:gd name="T40" fmla="*/ 16 w 106"/>
                  <a:gd name="T41" fmla="*/ 11 h 79"/>
                  <a:gd name="T42" fmla="*/ 25 w 106"/>
                  <a:gd name="T43" fmla="*/ 6 h 79"/>
                  <a:gd name="T44" fmla="*/ 32 w 106"/>
                  <a:gd name="T45" fmla="*/ 3 h 79"/>
                  <a:gd name="T46" fmla="*/ 43 w 106"/>
                  <a:gd name="T47" fmla="*/ 0 h 79"/>
                  <a:gd name="T48" fmla="*/ 53 w 106"/>
                  <a:gd name="T49" fmla="*/ 0 h 79"/>
                  <a:gd name="T50" fmla="*/ 63 w 106"/>
                  <a:gd name="T51" fmla="*/ 0 h 79"/>
                  <a:gd name="T52" fmla="*/ 74 w 106"/>
                  <a:gd name="T53" fmla="*/ 3 h 79"/>
                  <a:gd name="T54" fmla="*/ 81 w 106"/>
                  <a:gd name="T55" fmla="*/ 6 h 79"/>
                  <a:gd name="T56" fmla="*/ 90 w 106"/>
                  <a:gd name="T57" fmla="*/ 11 h 79"/>
                  <a:gd name="T58" fmla="*/ 95 w 106"/>
                  <a:gd name="T59" fmla="*/ 16 h 79"/>
                  <a:gd name="T60" fmla="*/ 102 w 106"/>
                  <a:gd name="T61" fmla="*/ 22 h 79"/>
                  <a:gd name="T62" fmla="*/ 104 w 106"/>
                  <a:gd name="T63" fmla="*/ 31 h 79"/>
                  <a:gd name="T64" fmla="*/ 105 w 106"/>
                  <a:gd name="T65" fmla="*/ 39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6" h="79">
                    <a:moveTo>
                      <a:pt x="105" y="39"/>
                    </a:moveTo>
                    <a:lnTo>
                      <a:pt x="104" y="47"/>
                    </a:lnTo>
                    <a:lnTo>
                      <a:pt x="102" y="55"/>
                    </a:lnTo>
                    <a:lnTo>
                      <a:pt x="95" y="62"/>
                    </a:lnTo>
                    <a:lnTo>
                      <a:pt x="90" y="66"/>
                    </a:lnTo>
                    <a:lnTo>
                      <a:pt x="81" y="71"/>
                    </a:lnTo>
                    <a:lnTo>
                      <a:pt x="74" y="76"/>
                    </a:lnTo>
                    <a:lnTo>
                      <a:pt x="63" y="78"/>
                    </a:lnTo>
                    <a:lnTo>
                      <a:pt x="53" y="78"/>
                    </a:lnTo>
                    <a:lnTo>
                      <a:pt x="43" y="78"/>
                    </a:lnTo>
                    <a:lnTo>
                      <a:pt x="32" y="76"/>
                    </a:lnTo>
                    <a:lnTo>
                      <a:pt x="25" y="71"/>
                    </a:lnTo>
                    <a:lnTo>
                      <a:pt x="16" y="66"/>
                    </a:lnTo>
                    <a:lnTo>
                      <a:pt x="11" y="62"/>
                    </a:lnTo>
                    <a:lnTo>
                      <a:pt x="5" y="55"/>
                    </a:lnTo>
                    <a:lnTo>
                      <a:pt x="2" y="47"/>
                    </a:lnTo>
                    <a:lnTo>
                      <a:pt x="0" y="39"/>
                    </a:lnTo>
                    <a:lnTo>
                      <a:pt x="2" y="31"/>
                    </a:lnTo>
                    <a:lnTo>
                      <a:pt x="5" y="22"/>
                    </a:lnTo>
                    <a:lnTo>
                      <a:pt x="11" y="16"/>
                    </a:lnTo>
                    <a:lnTo>
                      <a:pt x="16" y="11"/>
                    </a:lnTo>
                    <a:lnTo>
                      <a:pt x="25" y="6"/>
                    </a:lnTo>
                    <a:lnTo>
                      <a:pt x="32" y="3"/>
                    </a:lnTo>
                    <a:lnTo>
                      <a:pt x="43" y="0"/>
                    </a:lnTo>
                    <a:lnTo>
                      <a:pt x="53" y="0"/>
                    </a:lnTo>
                    <a:lnTo>
                      <a:pt x="63" y="0"/>
                    </a:lnTo>
                    <a:lnTo>
                      <a:pt x="74" y="3"/>
                    </a:lnTo>
                    <a:lnTo>
                      <a:pt x="81" y="6"/>
                    </a:lnTo>
                    <a:lnTo>
                      <a:pt x="90" y="11"/>
                    </a:lnTo>
                    <a:lnTo>
                      <a:pt x="95" y="16"/>
                    </a:lnTo>
                    <a:lnTo>
                      <a:pt x="102" y="22"/>
                    </a:lnTo>
                    <a:lnTo>
                      <a:pt x="104" y="31"/>
                    </a:lnTo>
                    <a:lnTo>
                      <a:pt x="105" y="39"/>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0" name="Freeform 19">
                <a:extLst>
                  <a:ext uri="{FF2B5EF4-FFF2-40B4-BE49-F238E27FC236}">
                    <a16:creationId xmlns:a16="http://schemas.microsoft.com/office/drawing/2014/main" id="{61DC5D7D-E4D2-4B87-A5A6-840536A35093}"/>
                  </a:ext>
                </a:extLst>
              </p:cNvPr>
              <p:cNvSpPr>
                <a:spLocks/>
              </p:cNvSpPr>
              <p:nvPr/>
            </p:nvSpPr>
            <p:spPr bwMode="auto">
              <a:xfrm>
                <a:off x="3469" y="2262"/>
                <a:ext cx="104" cy="79"/>
              </a:xfrm>
              <a:custGeom>
                <a:avLst/>
                <a:gdLst>
                  <a:gd name="T0" fmla="*/ 103 w 104"/>
                  <a:gd name="T1" fmla="*/ 41 h 79"/>
                  <a:gd name="T2" fmla="*/ 101 w 104"/>
                  <a:gd name="T3" fmla="*/ 47 h 79"/>
                  <a:gd name="T4" fmla="*/ 99 w 104"/>
                  <a:gd name="T5" fmla="*/ 56 h 79"/>
                  <a:gd name="T6" fmla="*/ 93 w 104"/>
                  <a:gd name="T7" fmla="*/ 62 h 79"/>
                  <a:gd name="T8" fmla="*/ 89 w 104"/>
                  <a:gd name="T9" fmla="*/ 67 h 79"/>
                  <a:gd name="T10" fmla="*/ 79 w 104"/>
                  <a:gd name="T11" fmla="*/ 72 h 79"/>
                  <a:gd name="T12" fmla="*/ 71 w 104"/>
                  <a:gd name="T13" fmla="*/ 77 h 79"/>
                  <a:gd name="T14" fmla="*/ 63 w 104"/>
                  <a:gd name="T15" fmla="*/ 78 h 79"/>
                  <a:gd name="T16" fmla="*/ 51 w 104"/>
                  <a:gd name="T17" fmla="*/ 78 h 79"/>
                  <a:gd name="T18" fmla="*/ 40 w 104"/>
                  <a:gd name="T19" fmla="*/ 78 h 79"/>
                  <a:gd name="T20" fmla="*/ 31 w 104"/>
                  <a:gd name="T21" fmla="*/ 77 h 79"/>
                  <a:gd name="T22" fmla="*/ 22 w 104"/>
                  <a:gd name="T23" fmla="*/ 72 h 79"/>
                  <a:gd name="T24" fmla="*/ 14 w 104"/>
                  <a:gd name="T25" fmla="*/ 67 h 79"/>
                  <a:gd name="T26" fmla="*/ 8 w 104"/>
                  <a:gd name="T27" fmla="*/ 62 h 79"/>
                  <a:gd name="T28" fmla="*/ 4 w 104"/>
                  <a:gd name="T29" fmla="*/ 56 h 79"/>
                  <a:gd name="T30" fmla="*/ 0 w 104"/>
                  <a:gd name="T31" fmla="*/ 47 h 79"/>
                  <a:gd name="T32" fmla="*/ 0 w 104"/>
                  <a:gd name="T33" fmla="*/ 41 h 79"/>
                  <a:gd name="T34" fmla="*/ 0 w 104"/>
                  <a:gd name="T35" fmla="*/ 31 h 79"/>
                  <a:gd name="T36" fmla="*/ 4 w 104"/>
                  <a:gd name="T37" fmla="*/ 23 h 79"/>
                  <a:gd name="T38" fmla="*/ 8 w 104"/>
                  <a:gd name="T39" fmla="*/ 16 h 79"/>
                  <a:gd name="T40" fmla="*/ 14 w 104"/>
                  <a:gd name="T41" fmla="*/ 10 h 79"/>
                  <a:gd name="T42" fmla="*/ 22 w 104"/>
                  <a:gd name="T43" fmla="*/ 7 h 79"/>
                  <a:gd name="T44" fmla="*/ 31 w 104"/>
                  <a:gd name="T45" fmla="*/ 3 h 79"/>
                  <a:gd name="T46" fmla="*/ 40 w 104"/>
                  <a:gd name="T47" fmla="*/ 0 h 79"/>
                  <a:gd name="T48" fmla="*/ 51 w 104"/>
                  <a:gd name="T49" fmla="*/ 0 h 79"/>
                  <a:gd name="T50" fmla="*/ 63 w 104"/>
                  <a:gd name="T51" fmla="*/ 0 h 79"/>
                  <a:gd name="T52" fmla="*/ 71 w 104"/>
                  <a:gd name="T53" fmla="*/ 3 h 79"/>
                  <a:gd name="T54" fmla="*/ 79 w 104"/>
                  <a:gd name="T55" fmla="*/ 7 h 79"/>
                  <a:gd name="T56" fmla="*/ 89 w 104"/>
                  <a:gd name="T57" fmla="*/ 10 h 79"/>
                  <a:gd name="T58" fmla="*/ 93 w 104"/>
                  <a:gd name="T59" fmla="*/ 16 h 79"/>
                  <a:gd name="T60" fmla="*/ 99 w 104"/>
                  <a:gd name="T61" fmla="*/ 23 h 79"/>
                  <a:gd name="T62" fmla="*/ 101 w 104"/>
                  <a:gd name="T63" fmla="*/ 31 h 79"/>
                  <a:gd name="T64" fmla="*/ 103 w 104"/>
                  <a:gd name="T65" fmla="*/ 41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4" h="79">
                    <a:moveTo>
                      <a:pt x="103" y="41"/>
                    </a:moveTo>
                    <a:lnTo>
                      <a:pt x="101" y="47"/>
                    </a:lnTo>
                    <a:lnTo>
                      <a:pt x="99" y="56"/>
                    </a:lnTo>
                    <a:lnTo>
                      <a:pt x="93" y="62"/>
                    </a:lnTo>
                    <a:lnTo>
                      <a:pt x="89" y="67"/>
                    </a:lnTo>
                    <a:lnTo>
                      <a:pt x="79" y="72"/>
                    </a:lnTo>
                    <a:lnTo>
                      <a:pt x="71" y="77"/>
                    </a:lnTo>
                    <a:lnTo>
                      <a:pt x="63" y="78"/>
                    </a:lnTo>
                    <a:lnTo>
                      <a:pt x="51" y="78"/>
                    </a:lnTo>
                    <a:lnTo>
                      <a:pt x="40" y="78"/>
                    </a:lnTo>
                    <a:lnTo>
                      <a:pt x="31" y="77"/>
                    </a:lnTo>
                    <a:lnTo>
                      <a:pt x="22" y="72"/>
                    </a:lnTo>
                    <a:lnTo>
                      <a:pt x="14" y="67"/>
                    </a:lnTo>
                    <a:lnTo>
                      <a:pt x="8" y="62"/>
                    </a:lnTo>
                    <a:lnTo>
                      <a:pt x="4" y="56"/>
                    </a:lnTo>
                    <a:lnTo>
                      <a:pt x="0" y="47"/>
                    </a:lnTo>
                    <a:lnTo>
                      <a:pt x="0" y="41"/>
                    </a:lnTo>
                    <a:lnTo>
                      <a:pt x="0" y="31"/>
                    </a:lnTo>
                    <a:lnTo>
                      <a:pt x="4" y="23"/>
                    </a:lnTo>
                    <a:lnTo>
                      <a:pt x="8" y="16"/>
                    </a:lnTo>
                    <a:lnTo>
                      <a:pt x="14" y="10"/>
                    </a:lnTo>
                    <a:lnTo>
                      <a:pt x="22" y="7"/>
                    </a:lnTo>
                    <a:lnTo>
                      <a:pt x="31" y="3"/>
                    </a:lnTo>
                    <a:lnTo>
                      <a:pt x="40" y="0"/>
                    </a:lnTo>
                    <a:lnTo>
                      <a:pt x="51" y="0"/>
                    </a:lnTo>
                    <a:lnTo>
                      <a:pt x="63" y="0"/>
                    </a:lnTo>
                    <a:lnTo>
                      <a:pt x="71" y="3"/>
                    </a:lnTo>
                    <a:lnTo>
                      <a:pt x="79" y="7"/>
                    </a:lnTo>
                    <a:lnTo>
                      <a:pt x="89" y="10"/>
                    </a:lnTo>
                    <a:lnTo>
                      <a:pt x="93" y="16"/>
                    </a:lnTo>
                    <a:lnTo>
                      <a:pt x="99" y="23"/>
                    </a:lnTo>
                    <a:lnTo>
                      <a:pt x="101" y="31"/>
                    </a:lnTo>
                    <a:lnTo>
                      <a:pt x="103" y="41"/>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1" name="Freeform 20">
                <a:extLst>
                  <a:ext uri="{FF2B5EF4-FFF2-40B4-BE49-F238E27FC236}">
                    <a16:creationId xmlns:a16="http://schemas.microsoft.com/office/drawing/2014/main" id="{61CDE351-FD05-4CB0-A218-CFF23AF9D7DE}"/>
                  </a:ext>
                </a:extLst>
              </p:cNvPr>
              <p:cNvSpPr>
                <a:spLocks/>
              </p:cNvSpPr>
              <p:nvPr/>
            </p:nvSpPr>
            <p:spPr bwMode="auto">
              <a:xfrm>
                <a:off x="3469" y="2376"/>
                <a:ext cx="104" cy="81"/>
              </a:xfrm>
              <a:custGeom>
                <a:avLst/>
                <a:gdLst>
                  <a:gd name="T0" fmla="*/ 103 w 104"/>
                  <a:gd name="T1" fmla="*/ 40 h 81"/>
                  <a:gd name="T2" fmla="*/ 101 w 104"/>
                  <a:gd name="T3" fmla="*/ 47 h 81"/>
                  <a:gd name="T4" fmla="*/ 99 w 104"/>
                  <a:gd name="T5" fmla="*/ 56 h 81"/>
                  <a:gd name="T6" fmla="*/ 93 w 104"/>
                  <a:gd name="T7" fmla="*/ 62 h 81"/>
                  <a:gd name="T8" fmla="*/ 89 w 104"/>
                  <a:gd name="T9" fmla="*/ 69 h 81"/>
                  <a:gd name="T10" fmla="*/ 79 w 104"/>
                  <a:gd name="T11" fmla="*/ 73 h 81"/>
                  <a:gd name="T12" fmla="*/ 71 w 104"/>
                  <a:gd name="T13" fmla="*/ 77 h 81"/>
                  <a:gd name="T14" fmla="*/ 63 w 104"/>
                  <a:gd name="T15" fmla="*/ 80 h 81"/>
                  <a:gd name="T16" fmla="*/ 51 w 104"/>
                  <a:gd name="T17" fmla="*/ 80 h 81"/>
                  <a:gd name="T18" fmla="*/ 40 w 104"/>
                  <a:gd name="T19" fmla="*/ 80 h 81"/>
                  <a:gd name="T20" fmla="*/ 31 w 104"/>
                  <a:gd name="T21" fmla="*/ 77 h 81"/>
                  <a:gd name="T22" fmla="*/ 22 w 104"/>
                  <a:gd name="T23" fmla="*/ 73 h 81"/>
                  <a:gd name="T24" fmla="*/ 14 w 104"/>
                  <a:gd name="T25" fmla="*/ 69 h 81"/>
                  <a:gd name="T26" fmla="*/ 8 w 104"/>
                  <a:gd name="T27" fmla="*/ 62 h 81"/>
                  <a:gd name="T28" fmla="*/ 4 w 104"/>
                  <a:gd name="T29" fmla="*/ 56 h 81"/>
                  <a:gd name="T30" fmla="*/ 0 w 104"/>
                  <a:gd name="T31" fmla="*/ 47 h 81"/>
                  <a:gd name="T32" fmla="*/ 0 w 104"/>
                  <a:gd name="T33" fmla="*/ 40 h 81"/>
                  <a:gd name="T34" fmla="*/ 0 w 104"/>
                  <a:gd name="T35" fmla="*/ 33 h 81"/>
                  <a:gd name="T36" fmla="*/ 4 w 104"/>
                  <a:gd name="T37" fmla="*/ 25 h 81"/>
                  <a:gd name="T38" fmla="*/ 8 w 104"/>
                  <a:gd name="T39" fmla="*/ 18 h 81"/>
                  <a:gd name="T40" fmla="*/ 14 w 104"/>
                  <a:gd name="T41" fmla="*/ 13 h 81"/>
                  <a:gd name="T42" fmla="*/ 22 w 104"/>
                  <a:gd name="T43" fmla="*/ 7 h 81"/>
                  <a:gd name="T44" fmla="*/ 31 w 104"/>
                  <a:gd name="T45" fmla="*/ 3 h 81"/>
                  <a:gd name="T46" fmla="*/ 40 w 104"/>
                  <a:gd name="T47" fmla="*/ 0 h 81"/>
                  <a:gd name="T48" fmla="*/ 51 w 104"/>
                  <a:gd name="T49" fmla="*/ 0 h 81"/>
                  <a:gd name="T50" fmla="*/ 63 w 104"/>
                  <a:gd name="T51" fmla="*/ 0 h 81"/>
                  <a:gd name="T52" fmla="*/ 71 w 104"/>
                  <a:gd name="T53" fmla="*/ 3 h 81"/>
                  <a:gd name="T54" fmla="*/ 79 w 104"/>
                  <a:gd name="T55" fmla="*/ 7 h 81"/>
                  <a:gd name="T56" fmla="*/ 89 w 104"/>
                  <a:gd name="T57" fmla="*/ 13 h 81"/>
                  <a:gd name="T58" fmla="*/ 93 w 104"/>
                  <a:gd name="T59" fmla="*/ 18 h 81"/>
                  <a:gd name="T60" fmla="*/ 99 w 104"/>
                  <a:gd name="T61" fmla="*/ 25 h 81"/>
                  <a:gd name="T62" fmla="*/ 101 w 104"/>
                  <a:gd name="T63" fmla="*/ 33 h 81"/>
                  <a:gd name="T64" fmla="*/ 103 w 104"/>
                  <a:gd name="T65" fmla="*/ 4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4" h="81">
                    <a:moveTo>
                      <a:pt x="103" y="40"/>
                    </a:moveTo>
                    <a:lnTo>
                      <a:pt x="101" y="47"/>
                    </a:lnTo>
                    <a:lnTo>
                      <a:pt x="99" y="56"/>
                    </a:lnTo>
                    <a:lnTo>
                      <a:pt x="93" y="62"/>
                    </a:lnTo>
                    <a:lnTo>
                      <a:pt x="89" y="69"/>
                    </a:lnTo>
                    <a:lnTo>
                      <a:pt x="79" y="73"/>
                    </a:lnTo>
                    <a:lnTo>
                      <a:pt x="71" y="77"/>
                    </a:lnTo>
                    <a:lnTo>
                      <a:pt x="63" y="80"/>
                    </a:lnTo>
                    <a:lnTo>
                      <a:pt x="51" y="80"/>
                    </a:lnTo>
                    <a:lnTo>
                      <a:pt x="40" y="80"/>
                    </a:lnTo>
                    <a:lnTo>
                      <a:pt x="31" y="77"/>
                    </a:lnTo>
                    <a:lnTo>
                      <a:pt x="22" y="73"/>
                    </a:lnTo>
                    <a:lnTo>
                      <a:pt x="14" y="69"/>
                    </a:lnTo>
                    <a:lnTo>
                      <a:pt x="8" y="62"/>
                    </a:lnTo>
                    <a:lnTo>
                      <a:pt x="4" y="56"/>
                    </a:lnTo>
                    <a:lnTo>
                      <a:pt x="0" y="47"/>
                    </a:lnTo>
                    <a:lnTo>
                      <a:pt x="0" y="40"/>
                    </a:lnTo>
                    <a:lnTo>
                      <a:pt x="0" y="33"/>
                    </a:lnTo>
                    <a:lnTo>
                      <a:pt x="4" y="25"/>
                    </a:lnTo>
                    <a:lnTo>
                      <a:pt x="8" y="18"/>
                    </a:lnTo>
                    <a:lnTo>
                      <a:pt x="14" y="13"/>
                    </a:lnTo>
                    <a:lnTo>
                      <a:pt x="22" y="7"/>
                    </a:lnTo>
                    <a:lnTo>
                      <a:pt x="31" y="3"/>
                    </a:lnTo>
                    <a:lnTo>
                      <a:pt x="40" y="0"/>
                    </a:lnTo>
                    <a:lnTo>
                      <a:pt x="51" y="0"/>
                    </a:lnTo>
                    <a:lnTo>
                      <a:pt x="63" y="0"/>
                    </a:lnTo>
                    <a:lnTo>
                      <a:pt x="71" y="3"/>
                    </a:lnTo>
                    <a:lnTo>
                      <a:pt x="79" y="7"/>
                    </a:lnTo>
                    <a:lnTo>
                      <a:pt x="89" y="13"/>
                    </a:lnTo>
                    <a:lnTo>
                      <a:pt x="93" y="18"/>
                    </a:lnTo>
                    <a:lnTo>
                      <a:pt x="99" y="25"/>
                    </a:lnTo>
                    <a:lnTo>
                      <a:pt x="101" y="33"/>
                    </a:lnTo>
                    <a:lnTo>
                      <a:pt x="103" y="4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2" name="Freeform 21">
                <a:extLst>
                  <a:ext uri="{FF2B5EF4-FFF2-40B4-BE49-F238E27FC236}">
                    <a16:creationId xmlns:a16="http://schemas.microsoft.com/office/drawing/2014/main" id="{2A72B692-5BBB-43CA-8C5C-679B3082DAB6}"/>
                  </a:ext>
                </a:extLst>
              </p:cNvPr>
              <p:cNvSpPr>
                <a:spLocks/>
              </p:cNvSpPr>
              <p:nvPr/>
            </p:nvSpPr>
            <p:spPr bwMode="auto">
              <a:xfrm>
                <a:off x="3469" y="2490"/>
                <a:ext cx="104" cy="81"/>
              </a:xfrm>
              <a:custGeom>
                <a:avLst/>
                <a:gdLst>
                  <a:gd name="T0" fmla="*/ 103 w 104"/>
                  <a:gd name="T1" fmla="*/ 40 h 81"/>
                  <a:gd name="T2" fmla="*/ 101 w 104"/>
                  <a:gd name="T3" fmla="*/ 49 h 81"/>
                  <a:gd name="T4" fmla="*/ 99 w 104"/>
                  <a:gd name="T5" fmla="*/ 56 h 81"/>
                  <a:gd name="T6" fmla="*/ 93 w 104"/>
                  <a:gd name="T7" fmla="*/ 63 h 81"/>
                  <a:gd name="T8" fmla="*/ 89 w 104"/>
                  <a:gd name="T9" fmla="*/ 69 h 81"/>
                  <a:gd name="T10" fmla="*/ 79 w 104"/>
                  <a:gd name="T11" fmla="*/ 72 h 81"/>
                  <a:gd name="T12" fmla="*/ 71 w 104"/>
                  <a:gd name="T13" fmla="*/ 77 h 81"/>
                  <a:gd name="T14" fmla="*/ 63 w 104"/>
                  <a:gd name="T15" fmla="*/ 79 h 81"/>
                  <a:gd name="T16" fmla="*/ 51 w 104"/>
                  <a:gd name="T17" fmla="*/ 80 h 81"/>
                  <a:gd name="T18" fmla="*/ 40 w 104"/>
                  <a:gd name="T19" fmla="*/ 79 h 81"/>
                  <a:gd name="T20" fmla="*/ 31 w 104"/>
                  <a:gd name="T21" fmla="*/ 77 h 81"/>
                  <a:gd name="T22" fmla="*/ 22 w 104"/>
                  <a:gd name="T23" fmla="*/ 72 h 81"/>
                  <a:gd name="T24" fmla="*/ 14 w 104"/>
                  <a:gd name="T25" fmla="*/ 69 h 81"/>
                  <a:gd name="T26" fmla="*/ 8 w 104"/>
                  <a:gd name="T27" fmla="*/ 63 h 81"/>
                  <a:gd name="T28" fmla="*/ 4 w 104"/>
                  <a:gd name="T29" fmla="*/ 56 h 81"/>
                  <a:gd name="T30" fmla="*/ 0 w 104"/>
                  <a:gd name="T31" fmla="*/ 49 h 81"/>
                  <a:gd name="T32" fmla="*/ 0 w 104"/>
                  <a:gd name="T33" fmla="*/ 40 h 81"/>
                  <a:gd name="T34" fmla="*/ 0 w 104"/>
                  <a:gd name="T35" fmla="*/ 32 h 81"/>
                  <a:gd name="T36" fmla="*/ 4 w 104"/>
                  <a:gd name="T37" fmla="*/ 24 h 81"/>
                  <a:gd name="T38" fmla="*/ 8 w 104"/>
                  <a:gd name="T39" fmla="*/ 18 h 81"/>
                  <a:gd name="T40" fmla="*/ 14 w 104"/>
                  <a:gd name="T41" fmla="*/ 13 h 81"/>
                  <a:gd name="T42" fmla="*/ 22 w 104"/>
                  <a:gd name="T43" fmla="*/ 8 h 81"/>
                  <a:gd name="T44" fmla="*/ 31 w 104"/>
                  <a:gd name="T45" fmla="*/ 4 h 81"/>
                  <a:gd name="T46" fmla="*/ 40 w 104"/>
                  <a:gd name="T47" fmla="*/ 2 h 81"/>
                  <a:gd name="T48" fmla="*/ 51 w 104"/>
                  <a:gd name="T49" fmla="*/ 0 h 81"/>
                  <a:gd name="T50" fmla="*/ 63 w 104"/>
                  <a:gd name="T51" fmla="*/ 2 h 81"/>
                  <a:gd name="T52" fmla="*/ 71 w 104"/>
                  <a:gd name="T53" fmla="*/ 4 h 81"/>
                  <a:gd name="T54" fmla="*/ 79 w 104"/>
                  <a:gd name="T55" fmla="*/ 8 h 81"/>
                  <a:gd name="T56" fmla="*/ 89 w 104"/>
                  <a:gd name="T57" fmla="*/ 13 h 81"/>
                  <a:gd name="T58" fmla="*/ 93 w 104"/>
                  <a:gd name="T59" fmla="*/ 18 h 81"/>
                  <a:gd name="T60" fmla="*/ 99 w 104"/>
                  <a:gd name="T61" fmla="*/ 24 h 81"/>
                  <a:gd name="T62" fmla="*/ 101 w 104"/>
                  <a:gd name="T63" fmla="*/ 32 h 81"/>
                  <a:gd name="T64" fmla="*/ 103 w 104"/>
                  <a:gd name="T65" fmla="*/ 4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4" h="81">
                    <a:moveTo>
                      <a:pt x="103" y="40"/>
                    </a:moveTo>
                    <a:lnTo>
                      <a:pt x="101" y="49"/>
                    </a:lnTo>
                    <a:lnTo>
                      <a:pt x="99" y="56"/>
                    </a:lnTo>
                    <a:lnTo>
                      <a:pt x="93" y="63"/>
                    </a:lnTo>
                    <a:lnTo>
                      <a:pt x="89" y="69"/>
                    </a:lnTo>
                    <a:lnTo>
                      <a:pt x="79" y="72"/>
                    </a:lnTo>
                    <a:lnTo>
                      <a:pt x="71" y="77"/>
                    </a:lnTo>
                    <a:lnTo>
                      <a:pt x="63" y="79"/>
                    </a:lnTo>
                    <a:lnTo>
                      <a:pt x="51" y="80"/>
                    </a:lnTo>
                    <a:lnTo>
                      <a:pt x="40" y="79"/>
                    </a:lnTo>
                    <a:lnTo>
                      <a:pt x="31" y="77"/>
                    </a:lnTo>
                    <a:lnTo>
                      <a:pt x="22" y="72"/>
                    </a:lnTo>
                    <a:lnTo>
                      <a:pt x="14" y="69"/>
                    </a:lnTo>
                    <a:lnTo>
                      <a:pt x="8" y="63"/>
                    </a:lnTo>
                    <a:lnTo>
                      <a:pt x="4" y="56"/>
                    </a:lnTo>
                    <a:lnTo>
                      <a:pt x="0" y="49"/>
                    </a:lnTo>
                    <a:lnTo>
                      <a:pt x="0" y="40"/>
                    </a:lnTo>
                    <a:lnTo>
                      <a:pt x="0" y="32"/>
                    </a:lnTo>
                    <a:lnTo>
                      <a:pt x="4" y="24"/>
                    </a:lnTo>
                    <a:lnTo>
                      <a:pt x="8" y="18"/>
                    </a:lnTo>
                    <a:lnTo>
                      <a:pt x="14" y="13"/>
                    </a:lnTo>
                    <a:lnTo>
                      <a:pt x="22" y="8"/>
                    </a:lnTo>
                    <a:lnTo>
                      <a:pt x="31" y="4"/>
                    </a:lnTo>
                    <a:lnTo>
                      <a:pt x="40" y="2"/>
                    </a:lnTo>
                    <a:lnTo>
                      <a:pt x="51" y="0"/>
                    </a:lnTo>
                    <a:lnTo>
                      <a:pt x="63" y="2"/>
                    </a:lnTo>
                    <a:lnTo>
                      <a:pt x="71" y="4"/>
                    </a:lnTo>
                    <a:lnTo>
                      <a:pt x="79" y="8"/>
                    </a:lnTo>
                    <a:lnTo>
                      <a:pt x="89" y="13"/>
                    </a:lnTo>
                    <a:lnTo>
                      <a:pt x="93" y="18"/>
                    </a:lnTo>
                    <a:lnTo>
                      <a:pt x="99" y="24"/>
                    </a:lnTo>
                    <a:lnTo>
                      <a:pt x="101" y="32"/>
                    </a:lnTo>
                    <a:lnTo>
                      <a:pt x="103" y="4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065" name="Freeform 22">
              <a:extLst>
                <a:ext uri="{FF2B5EF4-FFF2-40B4-BE49-F238E27FC236}">
                  <a16:creationId xmlns:a16="http://schemas.microsoft.com/office/drawing/2014/main" id="{6BCF7DB2-9393-4BD2-85E9-46B00A4F022A}"/>
                </a:ext>
              </a:extLst>
            </p:cNvPr>
            <p:cNvSpPr>
              <a:spLocks/>
            </p:cNvSpPr>
            <p:nvPr/>
          </p:nvSpPr>
          <p:spPr bwMode="auto">
            <a:xfrm>
              <a:off x="4536" y="1304"/>
              <a:ext cx="573" cy="1207"/>
            </a:xfrm>
            <a:custGeom>
              <a:avLst/>
              <a:gdLst>
                <a:gd name="T0" fmla="*/ 2 w 509"/>
                <a:gd name="T1" fmla="*/ 1191 h 1142"/>
                <a:gd name="T2" fmla="*/ 14 w 509"/>
                <a:gd name="T3" fmla="*/ 1241 h 1142"/>
                <a:gd name="T4" fmla="*/ 34 w 509"/>
                <a:gd name="T5" fmla="*/ 1290 h 1142"/>
                <a:gd name="T6" fmla="*/ 69 w 509"/>
                <a:gd name="T7" fmla="*/ 1333 h 1142"/>
                <a:gd name="T8" fmla="*/ 113 w 509"/>
                <a:gd name="T9" fmla="*/ 1369 h 1142"/>
                <a:gd name="T10" fmla="*/ 163 w 509"/>
                <a:gd name="T11" fmla="*/ 1398 h 1142"/>
                <a:gd name="T12" fmla="*/ 221 w 509"/>
                <a:gd name="T13" fmla="*/ 1417 h 1142"/>
                <a:gd name="T14" fmla="*/ 292 w 509"/>
                <a:gd name="T15" fmla="*/ 1425 h 1142"/>
                <a:gd name="T16" fmla="*/ 341 w 509"/>
                <a:gd name="T17" fmla="*/ 1419 h 1142"/>
                <a:gd name="T18" fmla="*/ 366 w 509"/>
                <a:gd name="T19" fmla="*/ 1395 h 1142"/>
                <a:gd name="T20" fmla="*/ 383 w 509"/>
                <a:gd name="T21" fmla="*/ 1361 h 1142"/>
                <a:gd name="T22" fmla="*/ 401 w 509"/>
                <a:gd name="T23" fmla="*/ 1339 h 1142"/>
                <a:gd name="T24" fmla="*/ 411 w 509"/>
                <a:gd name="T25" fmla="*/ 1339 h 1142"/>
                <a:gd name="T26" fmla="*/ 424 w 509"/>
                <a:gd name="T27" fmla="*/ 1361 h 1142"/>
                <a:gd name="T28" fmla="*/ 440 w 509"/>
                <a:gd name="T29" fmla="*/ 1391 h 1142"/>
                <a:gd name="T30" fmla="*/ 465 w 509"/>
                <a:gd name="T31" fmla="*/ 1413 h 1142"/>
                <a:gd name="T32" fmla="*/ 514 w 509"/>
                <a:gd name="T33" fmla="*/ 1422 h 1142"/>
                <a:gd name="T34" fmla="*/ 582 w 509"/>
                <a:gd name="T35" fmla="*/ 1415 h 1142"/>
                <a:gd name="T36" fmla="*/ 646 w 509"/>
                <a:gd name="T37" fmla="*/ 1398 h 1142"/>
                <a:gd name="T38" fmla="*/ 702 w 509"/>
                <a:gd name="T39" fmla="*/ 1372 h 1142"/>
                <a:gd name="T40" fmla="*/ 746 w 509"/>
                <a:gd name="T41" fmla="*/ 1335 h 1142"/>
                <a:gd name="T42" fmla="*/ 778 w 509"/>
                <a:gd name="T43" fmla="*/ 1290 h 1142"/>
                <a:gd name="T44" fmla="*/ 803 w 509"/>
                <a:gd name="T45" fmla="*/ 1241 h 1142"/>
                <a:gd name="T46" fmla="*/ 816 w 509"/>
                <a:gd name="T47" fmla="*/ 1191 h 1142"/>
                <a:gd name="T48" fmla="*/ 816 w 509"/>
                <a:gd name="T49" fmla="*/ 1126 h 1142"/>
                <a:gd name="T50" fmla="*/ 800 w 509"/>
                <a:gd name="T51" fmla="*/ 1000 h 1142"/>
                <a:gd name="T52" fmla="*/ 767 w 509"/>
                <a:gd name="T53" fmla="*/ 825 h 1142"/>
                <a:gd name="T54" fmla="*/ 724 w 509"/>
                <a:gd name="T55" fmla="*/ 628 h 1142"/>
                <a:gd name="T56" fmla="*/ 672 w 509"/>
                <a:gd name="T57" fmla="*/ 423 h 1142"/>
                <a:gd name="T58" fmla="*/ 602 w 509"/>
                <a:gd name="T59" fmla="*/ 240 h 1142"/>
                <a:gd name="T60" fmla="*/ 530 w 509"/>
                <a:gd name="T61" fmla="*/ 92 h 1142"/>
                <a:gd name="T62" fmla="*/ 453 w 509"/>
                <a:gd name="T63" fmla="*/ 13 h 1142"/>
                <a:gd name="T64" fmla="*/ 370 w 509"/>
                <a:gd name="T65" fmla="*/ 13 h 1142"/>
                <a:gd name="T66" fmla="*/ 290 w 509"/>
                <a:gd name="T67" fmla="*/ 92 h 1142"/>
                <a:gd name="T68" fmla="*/ 217 w 509"/>
                <a:gd name="T69" fmla="*/ 240 h 1142"/>
                <a:gd name="T70" fmla="*/ 150 w 509"/>
                <a:gd name="T71" fmla="*/ 423 h 1142"/>
                <a:gd name="T72" fmla="*/ 98 w 509"/>
                <a:gd name="T73" fmla="*/ 628 h 1142"/>
                <a:gd name="T74" fmla="*/ 52 w 509"/>
                <a:gd name="T75" fmla="*/ 825 h 1142"/>
                <a:gd name="T76" fmla="*/ 21 w 509"/>
                <a:gd name="T77" fmla="*/ 1000 h 1142"/>
                <a:gd name="T78" fmla="*/ 2 w 509"/>
                <a:gd name="T79" fmla="*/ 1126 h 11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09" h="1142">
                  <a:moveTo>
                    <a:pt x="0" y="934"/>
                  </a:moveTo>
                  <a:lnTo>
                    <a:pt x="2" y="955"/>
                  </a:lnTo>
                  <a:lnTo>
                    <a:pt x="7" y="976"/>
                  </a:lnTo>
                  <a:lnTo>
                    <a:pt x="9" y="994"/>
                  </a:lnTo>
                  <a:lnTo>
                    <a:pt x="13" y="1014"/>
                  </a:lnTo>
                  <a:lnTo>
                    <a:pt x="21" y="1034"/>
                  </a:lnTo>
                  <a:lnTo>
                    <a:pt x="32" y="1050"/>
                  </a:lnTo>
                  <a:lnTo>
                    <a:pt x="43" y="1068"/>
                  </a:lnTo>
                  <a:lnTo>
                    <a:pt x="57" y="1085"/>
                  </a:lnTo>
                  <a:lnTo>
                    <a:pt x="70" y="1097"/>
                  </a:lnTo>
                  <a:lnTo>
                    <a:pt x="86" y="1110"/>
                  </a:lnTo>
                  <a:lnTo>
                    <a:pt x="102" y="1121"/>
                  </a:lnTo>
                  <a:lnTo>
                    <a:pt x="118" y="1130"/>
                  </a:lnTo>
                  <a:lnTo>
                    <a:pt x="138" y="1136"/>
                  </a:lnTo>
                  <a:lnTo>
                    <a:pt x="160" y="1139"/>
                  </a:lnTo>
                  <a:lnTo>
                    <a:pt x="181" y="1141"/>
                  </a:lnTo>
                  <a:lnTo>
                    <a:pt x="201" y="1141"/>
                  </a:lnTo>
                  <a:lnTo>
                    <a:pt x="212" y="1138"/>
                  </a:lnTo>
                  <a:lnTo>
                    <a:pt x="219" y="1128"/>
                  </a:lnTo>
                  <a:lnTo>
                    <a:pt x="228" y="1118"/>
                  </a:lnTo>
                  <a:lnTo>
                    <a:pt x="235" y="1103"/>
                  </a:lnTo>
                  <a:lnTo>
                    <a:pt x="238" y="1091"/>
                  </a:lnTo>
                  <a:lnTo>
                    <a:pt x="243" y="1081"/>
                  </a:lnTo>
                  <a:lnTo>
                    <a:pt x="250" y="1073"/>
                  </a:lnTo>
                  <a:lnTo>
                    <a:pt x="251" y="1070"/>
                  </a:lnTo>
                  <a:lnTo>
                    <a:pt x="256" y="1073"/>
                  </a:lnTo>
                  <a:lnTo>
                    <a:pt x="259" y="1081"/>
                  </a:lnTo>
                  <a:lnTo>
                    <a:pt x="265" y="1091"/>
                  </a:lnTo>
                  <a:lnTo>
                    <a:pt x="268" y="1103"/>
                  </a:lnTo>
                  <a:lnTo>
                    <a:pt x="274" y="1115"/>
                  </a:lnTo>
                  <a:lnTo>
                    <a:pt x="281" y="1125"/>
                  </a:lnTo>
                  <a:lnTo>
                    <a:pt x="290" y="1133"/>
                  </a:lnTo>
                  <a:lnTo>
                    <a:pt x="297" y="1138"/>
                  </a:lnTo>
                  <a:lnTo>
                    <a:pt x="321" y="1139"/>
                  </a:lnTo>
                  <a:lnTo>
                    <a:pt x="344" y="1138"/>
                  </a:lnTo>
                  <a:lnTo>
                    <a:pt x="362" y="1134"/>
                  </a:lnTo>
                  <a:lnTo>
                    <a:pt x="386" y="1130"/>
                  </a:lnTo>
                  <a:lnTo>
                    <a:pt x="402" y="1121"/>
                  </a:lnTo>
                  <a:lnTo>
                    <a:pt x="421" y="1110"/>
                  </a:lnTo>
                  <a:lnTo>
                    <a:pt x="437" y="1099"/>
                  </a:lnTo>
                  <a:lnTo>
                    <a:pt x="450" y="1085"/>
                  </a:lnTo>
                  <a:lnTo>
                    <a:pt x="465" y="1070"/>
                  </a:lnTo>
                  <a:lnTo>
                    <a:pt x="474" y="1052"/>
                  </a:lnTo>
                  <a:lnTo>
                    <a:pt x="484" y="1034"/>
                  </a:lnTo>
                  <a:lnTo>
                    <a:pt x="494" y="1014"/>
                  </a:lnTo>
                  <a:lnTo>
                    <a:pt x="499" y="994"/>
                  </a:lnTo>
                  <a:lnTo>
                    <a:pt x="505" y="976"/>
                  </a:lnTo>
                  <a:lnTo>
                    <a:pt x="508" y="955"/>
                  </a:lnTo>
                  <a:lnTo>
                    <a:pt x="508" y="934"/>
                  </a:lnTo>
                  <a:lnTo>
                    <a:pt x="508" y="903"/>
                  </a:lnTo>
                  <a:lnTo>
                    <a:pt x="505" y="857"/>
                  </a:lnTo>
                  <a:lnTo>
                    <a:pt x="498" y="801"/>
                  </a:lnTo>
                  <a:lnTo>
                    <a:pt x="489" y="736"/>
                  </a:lnTo>
                  <a:lnTo>
                    <a:pt x="477" y="661"/>
                  </a:lnTo>
                  <a:lnTo>
                    <a:pt x="465" y="582"/>
                  </a:lnTo>
                  <a:lnTo>
                    <a:pt x="450" y="503"/>
                  </a:lnTo>
                  <a:lnTo>
                    <a:pt x="434" y="420"/>
                  </a:lnTo>
                  <a:lnTo>
                    <a:pt x="418" y="339"/>
                  </a:lnTo>
                  <a:lnTo>
                    <a:pt x="398" y="261"/>
                  </a:lnTo>
                  <a:lnTo>
                    <a:pt x="375" y="192"/>
                  </a:lnTo>
                  <a:lnTo>
                    <a:pt x="353" y="128"/>
                  </a:lnTo>
                  <a:lnTo>
                    <a:pt x="330" y="74"/>
                  </a:lnTo>
                  <a:lnTo>
                    <a:pt x="306" y="34"/>
                  </a:lnTo>
                  <a:lnTo>
                    <a:pt x="282" y="9"/>
                  </a:lnTo>
                  <a:lnTo>
                    <a:pt x="256" y="0"/>
                  </a:lnTo>
                  <a:lnTo>
                    <a:pt x="230" y="9"/>
                  </a:lnTo>
                  <a:lnTo>
                    <a:pt x="205" y="34"/>
                  </a:lnTo>
                  <a:lnTo>
                    <a:pt x="180" y="74"/>
                  </a:lnTo>
                  <a:lnTo>
                    <a:pt x="156" y="128"/>
                  </a:lnTo>
                  <a:lnTo>
                    <a:pt x="135" y="192"/>
                  </a:lnTo>
                  <a:lnTo>
                    <a:pt x="110" y="261"/>
                  </a:lnTo>
                  <a:lnTo>
                    <a:pt x="93" y="339"/>
                  </a:lnTo>
                  <a:lnTo>
                    <a:pt x="76" y="420"/>
                  </a:lnTo>
                  <a:lnTo>
                    <a:pt x="60" y="503"/>
                  </a:lnTo>
                  <a:lnTo>
                    <a:pt x="46" y="582"/>
                  </a:lnTo>
                  <a:lnTo>
                    <a:pt x="32" y="661"/>
                  </a:lnTo>
                  <a:lnTo>
                    <a:pt x="21" y="736"/>
                  </a:lnTo>
                  <a:lnTo>
                    <a:pt x="13" y="801"/>
                  </a:lnTo>
                  <a:lnTo>
                    <a:pt x="7" y="857"/>
                  </a:lnTo>
                  <a:lnTo>
                    <a:pt x="2" y="903"/>
                  </a:lnTo>
                  <a:lnTo>
                    <a:pt x="0" y="934"/>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6" name="Freeform 23">
              <a:extLst>
                <a:ext uri="{FF2B5EF4-FFF2-40B4-BE49-F238E27FC236}">
                  <a16:creationId xmlns:a16="http://schemas.microsoft.com/office/drawing/2014/main" id="{BA7EFD19-F6A5-447D-B505-C1E9AF153E2F}"/>
                </a:ext>
              </a:extLst>
            </p:cNvPr>
            <p:cNvSpPr>
              <a:spLocks/>
            </p:cNvSpPr>
            <p:nvPr/>
          </p:nvSpPr>
          <p:spPr bwMode="auto">
            <a:xfrm>
              <a:off x="4554" y="2079"/>
              <a:ext cx="191" cy="407"/>
            </a:xfrm>
            <a:custGeom>
              <a:avLst/>
              <a:gdLst>
                <a:gd name="T0" fmla="*/ 275 w 169"/>
                <a:gd name="T1" fmla="*/ 253 h 386"/>
                <a:gd name="T2" fmla="*/ 275 w 169"/>
                <a:gd name="T3" fmla="*/ 275 h 386"/>
                <a:gd name="T4" fmla="*/ 271 w 169"/>
                <a:gd name="T5" fmla="*/ 305 h 386"/>
                <a:gd name="T6" fmla="*/ 266 w 169"/>
                <a:gd name="T7" fmla="*/ 343 h 386"/>
                <a:gd name="T8" fmla="*/ 255 w 169"/>
                <a:gd name="T9" fmla="*/ 382 h 386"/>
                <a:gd name="T10" fmla="*/ 245 w 169"/>
                <a:gd name="T11" fmla="*/ 415 h 386"/>
                <a:gd name="T12" fmla="*/ 225 w 169"/>
                <a:gd name="T13" fmla="*/ 449 h 386"/>
                <a:gd name="T14" fmla="*/ 200 w 169"/>
                <a:gd name="T15" fmla="*/ 471 h 386"/>
                <a:gd name="T16" fmla="*/ 170 w 169"/>
                <a:gd name="T17" fmla="*/ 476 h 386"/>
                <a:gd name="T18" fmla="*/ 137 w 169"/>
                <a:gd name="T19" fmla="*/ 474 h 386"/>
                <a:gd name="T20" fmla="*/ 104 w 169"/>
                <a:gd name="T21" fmla="*/ 467 h 386"/>
                <a:gd name="T22" fmla="*/ 77 w 169"/>
                <a:gd name="T23" fmla="*/ 454 h 386"/>
                <a:gd name="T24" fmla="*/ 49 w 169"/>
                <a:gd name="T25" fmla="*/ 437 h 386"/>
                <a:gd name="T26" fmla="*/ 26 w 169"/>
                <a:gd name="T27" fmla="*/ 425 h 386"/>
                <a:gd name="T28" fmla="*/ 10 w 169"/>
                <a:gd name="T29" fmla="*/ 407 h 386"/>
                <a:gd name="T30" fmla="*/ 0 w 169"/>
                <a:gd name="T31" fmla="*/ 388 h 386"/>
                <a:gd name="T32" fmla="*/ 0 w 169"/>
                <a:gd name="T33" fmla="*/ 373 h 386"/>
                <a:gd name="T34" fmla="*/ 0 w 169"/>
                <a:gd name="T35" fmla="*/ 346 h 386"/>
                <a:gd name="T36" fmla="*/ 10 w 169"/>
                <a:gd name="T37" fmla="*/ 298 h 386"/>
                <a:gd name="T38" fmla="*/ 26 w 169"/>
                <a:gd name="T39" fmla="*/ 239 h 386"/>
                <a:gd name="T40" fmla="*/ 46 w 169"/>
                <a:gd name="T41" fmla="*/ 172 h 386"/>
                <a:gd name="T42" fmla="*/ 75 w 169"/>
                <a:gd name="T43" fmla="*/ 106 h 386"/>
                <a:gd name="T44" fmla="*/ 99 w 169"/>
                <a:gd name="T45" fmla="*/ 49 h 386"/>
                <a:gd name="T46" fmla="*/ 133 w 169"/>
                <a:gd name="T47" fmla="*/ 9 h 386"/>
                <a:gd name="T48" fmla="*/ 167 w 169"/>
                <a:gd name="T49" fmla="*/ 0 h 386"/>
                <a:gd name="T50" fmla="*/ 197 w 169"/>
                <a:gd name="T51" fmla="*/ 4 h 386"/>
                <a:gd name="T52" fmla="*/ 223 w 169"/>
                <a:gd name="T53" fmla="*/ 32 h 386"/>
                <a:gd name="T54" fmla="*/ 243 w 169"/>
                <a:gd name="T55" fmla="*/ 69 h 386"/>
                <a:gd name="T56" fmla="*/ 255 w 169"/>
                <a:gd name="T57" fmla="*/ 112 h 386"/>
                <a:gd name="T58" fmla="*/ 263 w 169"/>
                <a:gd name="T59" fmla="*/ 156 h 386"/>
                <a:gd name="T60" fmla="*/ 271 w 169"/>
                <a:gd name="T61" fmla="*/ 198 h 386"/>
                <a:gd name="T62" fmla="*/ 275 w 169"/>
                <a:gd name="T63" fmla="*/ 233 h 386"/>
                <a:gd name="T64" fmla="*/ 275 w 169"/>
                <a:gd name="T65" fmla="*/ 253 h 3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386">
                  <a:moveTo>
                    <a:pt x="168" y="205"/>
                  </a:moveTo>
                  <a:lnTo>
                    <a:pt x="168" y="223"/>
                  </a:lnTo>
                  <a:lnTo>
                    <a:pt x="166" y="247"/>
                  </a:lnTo>
                  <a:lnTo>
                    <a:pt x="163" y="277"/>
                  </a:lnTo>
                  <a:lnTo>
                    <a:pt x="157" y="308"/>
                  </a:lnTo>
                  <a:lnTo>
                    <a:pt x="150" y="337"/>
                  </a:lnTo>
                  <a:lnTo>
                    <a:pt x="138" y="363"/>
                  </a:lnTo>
                  <a:lnTo>
                    <a:pt x="123" y="381"/>
                  </a:lnTo>
                  <a:lnTo>
                    <a:pt x="104" y="385"/>
                  </a:lnTo>
                  <a:lnTo>
                    <a:pt x="84" y="384"/>
                  </a:lnTo>
                  <a:lnTo>
                    <a:pt x="64" y="377"/>
                  </a:lnTo>
                  <a:lnTo>
                    <a:pt x="47" y="368"/>
                  </a:lnTo>
                  <a:lnTo>
                    <a:pt x="30" y="354"/>
                  </a:lnTo>
                  <a:lnTo>
                    <a:pt x="16" y="343"/>
                  </a:lnTo>
                  <a:lnTo>
                    <a:pt x="6" y="329"/>
                  </a:lnTo>
                  <a:lnTo>
                    <a:pt x="0" y="314"/>
                  </a:lnTo>
                  <a:lnTo>
                    <a:pt x="0" y="303"/>
                  </a:lnTo>
                  <a:lnTo>
                    <a:pt x="0" y="280"/>
                  </a:lnTo>
                  <a:lnTo>
                    <a:pt x="6" y="241"/>
                  </a:lnTo>
                  <a:lnTo>
                    <a:pt x="16" y="193"/>
                  </a:lnTo>
                  <a:lnTo>
                    <a:pt x="28" y="139"/>
                  </a:lnTo>
                  <a:lnTo>
                    <a:pt x="45" y="86"/>
                  </a:lnTo>
                  <a:lnTo>
                    <a:pt x="61" y="40"/>
                  </a:lnTo>
                  <a:lnTo>
                    <a:pt x="81" y="9"/>
                  </a:lnTo>
                  <a:lnTo>
                    <a:pt x="103" y="0"/>
                  </a:lnTo>
                  <a:lnTo>
                    <a:pt x="120" y="4"/>
                  </a:lnTo>
                  <a:lnTo>
                    <a:pt x="136" y="26"/>
                  </a:lnTo>
                  <a:lnTo>
                    <a:pt x="149" y="56"/>
                  </a:lnTo>
                  <a:lnTo>
                    <a:pt x="157" y="91"/>
                  </a:lnTo>
                  <a:lnTo>
                    <a:pt x="161" y="126"/>
                  </a:lnTo>
                  <a:lnTo>
                    <a:pt x="166" y="160"/>
                  </a:lnTo>
                  <a:lnTo>
                    <a:pt x="168" y="189"/>
                  </a:lnTo>
                  <a:lnTo>
                    <a:pt x="168" y="205"/>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7" name="Freeform 24">
              <a:extLst>
                <a:ext uri="{FF2B5EF4-FFF2-40B4-BE49-F238E27FC236}">
                  <a16:creationId xmlns:a16="http://schemas.microsoft.com/office/drawing/2014/main" id="{E78D09D9-8FC6-49A8-A32A-8AD0B20D9368}"/>
                </a:ext>
              </a:extLst>
            </p:cNvPr>
            <p:cNvSpPr>
              <a:spLocks/>
            </p:cNvSpPr>
            <p:nvPr/>
          </p:nvSpPr>
          <p:spPr bwMode="auto">
            <a:xfrm>
              <a:off x="4866" y="2088"/>
              <a:ext cx="196" cy="409"/>
            </a:xfrm>
            <a:custGeom>
              <a:avLst/>
              <a:gdLst>
                <a:gd name="T0" fmla="*/ 0 w 174"/>
                <a:gd name="T1" fmla="*/ 258 h 387"/>
                <a:gd name="T2" fmla="*/ 0 w 174"/>
                <a:gd name="T3" fmla="*/ 278 h 387"/>
                <a:gd name="T4" fmla="*/ 0 w 174"/>
                <a:gd name="T5" fmla="*/ 310 h 387"/>
                <a:gd name="T6" fmla="*/ 8 w 174"/>
                <a:gd name="T7" fmla="*/ 347 h 387"/>
                <a:gd name="T8" fmla="*/ 16 w 174"/>
                <a:gd name="T9" fmla="*/ 386 h 387"/>
                <a:gd name="T10" fmla="*/ 33 w 174"/>
                <a:gd name="T11" fmla="*/ 420 h 387"/>
                <a:gd name="T12" fmla="*/ 47 w 174"/>
                <a:gd name="T13" fmla="*/ 451 h 387"/>
                <a:gd name="T14" fmla="*/ 77 w 174"/>
                <a:gd name="T15" fmla="*/ 473 h 387"/>
                <a:gd name="T16" fmla="*/ 104 w 174"/>
                <a:gd name="T17" fmla="*/ 482 h 387"/>
                <a:gd name="T18" fmla="*/ 140 w 174"/>
                <a:gd name="T19" fmla="*/ 479 h 387"/>
                <a:gd name="T20" fmla="*/ 169 w 174"/>
                <a:gd name="T21" fmla="*/ 470 h 387"/>
                <a:gd name="T22" fmla="*/ 194 w 174"/>
                <a:gd name="T23" fmla="*/ 459 h 387"/>
                <a:gd name="T24" fmla="*/ 226 w 174"/>
                <a:gd name="T25" fmla="*/ 443 h 387"/>
                <a:gd name="T26" fmla="*/ 248 w 174"/>
                <a:gd name="T27" fmla="*/ 427 h 387"/>
                <a:gd name="T28" fmla="*/ 260 w 174"/>
                <a:gd name="T29" fmla="*/ 412 h 387"/>
                <a:gd name="T30" fmla="*/ 273 w 174"/>
                <a:gd name="T31" fmla="*/ 393 h 387"/>
                <a:gd name="T32" fmla="*/ 279 w 174"/>
                <a:gd name="T33" fmla="*/ 377 h 387"/>
                <a:gd name="T34" fmla="*/ 273 w 174"/>
                <a:gd name="T35" fmla="*/ 351 h 387"/>
                <a:gd name="T36" fmla="*/ 260 w 174"/>
                <a:gd name="T37" fmla="*/ 300 h 387"/>
                <a:gd name="T38" fmla="*/ 250 w 174"/>
                <a:gd name="T39" fmla="*/ 241 h 387"/>
                <a:gd name="T40" fmla="*/ 229 w 174"/>
                <a:gd name="T41" fmla="*/ 172 h 387"/>
                <a:gd name="T42" fmla="*/ 203 w 174"/>
                <a:gd name="T43" fmla="*/ 107 h 387"/>
                <a:gd name="T44" fmla="*/ 173 w 174"/>
                <a:gd name="T45" fmla="*/ 50 h 387"/>
                <a:gd name="T46" fmla="*/ 143 w 174"/>
                <a:gd name="T47" fmla="*/ 13 h 387"/>
                <a:gd name="T48" fmla="*/ 107 w 174"/>
                <a:gd name="T49" fmla="*/ 0 h 387"/>
                <a:gd name="T50" fmla="*/ 79 w 174"/>
                <a:gd name="T51" fmla="*/ 5 h 387"/>
                <a:gd name="T52" fmla="*/ 53 w 174"/>
                <a:gd name="T53" fmla="*/ 33 h 387"/>
                <a:gd name="T54" fmla="*/ 33 w 174"/>
                <a:gd name="T55" fmla="*/ 70 h 387"/>
                <a:gd name="T56" fmla="*/ 20 w 174"/>
                <a:gd name="T57" fmla="*/ 113 h 387"/>
                <a:gd name="T58" fmla="*/ 8 w 174"/>
                <a:gd name="T59" fmla="*/ 159 h 387"/>
                <a:gd name="T60" fmla="*/ 8 w 174"/>
                <a:gd name="T61" fmla="*/ 201 h 387"/>
                <a:gd name="T62" fmla="*/ 0 w 174"/>
                <a:gd name="T63" fmla="*/ 235 h 387"/>
                <a:gd name="T64" fmla="*/ 0 w 174"/>
                <a:gd name="T65" fmla="*/ 258 h 3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4" h="387">
                  <a:moveTo>
                    <a:pt x="0" y="207"/>
                  </a:moveTo>
                  <a:lnTo>
                    <a:pt x="0" y="223"/>
                  </a:lnTo>
                  <a:lnTo>
                    <a:pt x="0" y="248"/>
                  </a:lnTo>
                  <a:lnTo>
                    <a:pt x="4" y="277"/>
                  </a:lnTo>
                  <a:lnTo>
                    <a:pt x="10" y="308"/>
                  </a:lnTo>
                  <a:lnTo>
                    <a:pt x="20" y="337"/>
                  </a:lnTo>
                  <a:lnTo>
                    <a:pt x="29" y="361"/>
                  </a:lnTo>
                  <a:lnTo>
                    <a:pt x="47" y="379"/>
                  </a:lnTo>
                  <a:lnTo>
                    <a:pt x="65" y="386"/>
                  </a:lnTo>
                  <a:lnTo>
                    <a:pt x="87" y="384"/>
                  </a:lnTo>
                  <a:lnTo>
                    <a:pt x="105" y="377"/>
                  </a:lnTo>
                  <a:lnTo>
                    <a:pt x="121" y="368"/>
                  </a:lnTo>
                  <a:lnTo>
                    <a:pt x="140" y="355"/>
                  </a:lnTo>
                  <a:lnTo>
                    <a:pt x="154" y="342"/>
                  </a:lnTo>
                  <a:lnTo>
                    <a:pt x="162" y="330"/>
                  </a:lnTo>
                  <a:lnTo>
                    <a:pt x="170" y="315"/>
                  </a:lnTo>
                  <a:lnTo>
                    <a:pt x="173" y="303"/>
                  </a:lnTo>
                  <a:lnTo>
                    <a:pt x="170" y="281"/>
                  </a:lnTo>
                  <a:lnTo>
                    <a:pt x="162" y="241"/>
                  </a:lnTo>
                  <a:lnTo>
                    <a:pt x="155" y="193"/>
                  </a:lnTo>
                  <a:lnTo>
                    <a:pt x="142" y="138"/>
                  </a:lnTo>
                  <a:lnTo>
                    <a:pt x="126" y="86"/>
                  </a:lnTo>
                  <a:lnTo>
                    <a:pt x="108" y="40"/>
                  </a:lnTo>
                  <a:lnTo>
                    <a:pt x="89" y="9"/>
                  </a:lnTo>
                  <a:lnTo>
                    <a:pt x="67" y="0"/>
                  </a:lnTo>
                  <a:lnTo>
                    <a:pt x="49" y="5"/>
                  </a:lnTo>
                  <a:lnTo>
                    <a:pt x="33" y="26"/>
                  </a:lnTo>
                  <a:lnTo>
                    <a:pt x="20" y="56"/>
                  </a:lnTo>
                  <a:lnTo>
                    <a:pt x="12" y="91"/>
                  </a:lnTo>
                  <a:lnTo>
                    <a:pt x="4" y="127"/>
                  </a:lnTo>
                  <a:lnTo>
                    <a:pt x="4" y="161"/>
                  </a:lnTo>
                  <a:lnTo>
                    <a:pt x="0" y="188"/>
                  </a:lnTo>
                  <a:lnTo>
                    <a:pt x="0" y="207"/>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8" name="Freeform 25">
              <a:extLst>
                <a:ext uri="{FF2B5EF4-FFF2-40B4-BE49-F238E27FC236}">
                  <a16:creationId xmlns:a16="http://schemas.microsoft.com/office/drawing/2014/main" id="{8B4F85F9-41A0-4BD4-994E-66EB5607CAC1}"/>
                </a:ext>
              </a:extLst>
            </p:cNvPr>
            <p:cNvSpPr>
              <a:spLocks/>
            </p:cNvSpPr>
            <p:nvPr/>
          </p:nvSpPr>
          <p:spPr bwMode="auto">
            <a:xfrm>
              <a:off x="4657" y="1669"/>
              <a:ext cx="298" cy="840"/>
            </a:xfrm>
            <a:custGeom>
              <a:avLst/>
              <a:gdLst>
                <a:gd name="T0" fmla="*/ 103 w 265"/>
                <a:gd name="T1" fmla="*/ 895 h 795"/>
                <a:gd name="T2" fmla="*/ 89 w 265"/>
                <a:gd name="T3" fmla="*/ 911 h 795"/>
                <a:gd name="T4" fmla="*/ 70 w 265"/>
                <a:gd name="T5" fmla="*/ 927 h 795"/>
                <a:gd name="T6" fmla="*/ 53 w 265"/>
                <a:gd name="T7" fmla="*/ 940 h 795"/>
                <a:gd name="T8" fmla="*/ 30 w 265"/>
                <a:gd name="T9" fmla="*/ 951 h 795"/>
                <a:gd name="T10" fmla="*/ 15 w 265"/>
                <a:gd name="T11" fmla="*/ 963 h 795"/>
                <a:gd name="T12" fmla="*/ 3 w 265"/>
                <a:gd name="T13" fmla="*/ 970 h 795"/>
                <a:gd name="T14" fmla="*/ 0 w 265"/>
                <a:gd name="T15" fmla="*/ 975 h 795"/>
                <a:gd name="T16" fmla="*/ 3 w 265"/>
                <a:gd name="T17" fmla="*/ 979 h 795"/>
                <a:gd name="T18" fmla="*/ 38 w 265"/>
                <a:gd name="T19" fmla="*/ 987 h 795"/>
                <a:gd name="T20" fmla="*/ 67 w 265"/>
                <a:gd name="T21" fmla="*/ 989 h 795"/>
                <a:gd name="T22" fmla="*/ 99 w 265"/>
                <a:gd name="T23" fmla="*/ 989 h 795"/>
                <a:gd name="T24" fmla="*/ 126 w 265"/>
                <a:gd name="T25" fmla="*/ 987 h 795"/>
                <a:gd name="T26" fmla="*/ 151 w 265"/>
                <a:gd name="T27" fmla="*/ 984 h 795"/>
                <a:gd name="T28" fmla="*/ 172 w 265"/>
                <a:gd name="T29" fmla="*/ 979 h 795"/>
                <a:gd name="T30" fmla="*/ 193 w 265"/>
                <a:gd name="T31" fmla="*/ 978 h 795"/>
                <a:gd name="T32" fmla="*/ 206 w 265"/>
                <a:gd name="T33" fmla="*/ 975 h 795"/>
                <a:gd name="T34" fmla="*/ 220 w 265"/>
                <a:gd name="T35" fmla="*/ 975 h 795"/>
                <a:gd name="T36" fmla="*/ 241 w 265"/>
                <a:gd name="T37" fmla="*/ 979 h 795"/>
                <a:gd name="T38" fmla="*/ 264 w 265"/>
                <a:gd name="T39" fmla="*/ 984 h 795"/>
                <a:gd name="T40" fmla="*/ 294 w 265"/>
                <a:gd name="T41" fmla="*/ 987 h 795"/>
                <a:gd name="T42" fmla="*/ 328 w 265"/>
                <a:gd name="T43" fmla="*/ 989 h 795"/>
                <a:gd name="T44" fmla="*/ 356 w 265"/>
                <a:gd name="T45" fmla="*/ 989 h 795"/>
                <a:gd name="T46" fmla="*/ 392 w 265"/>
                <a:gd name="T47" fmla="*/ 987 h 795"/>
                <a:gd name="T48" fmla="*/ 418 w 265"/>
                <a:gd name="T49" fmla="*/ 984 h 795"/>
                <a:gd name="T50" fmla="*/ 423 w 265"/>
                <a:gd name="T51" fmla="*/ 978 h 795"/>
                <a:gd name="T52" fmla="*/ 423 w 265"/>
                <a:gd name="T53" fmla="*/ 971 h 795"/>
                <a:gd name="T54" fmla="*/ 408 w 265"/>
                <a:gd name="T55" fmla="*/ 964 h 795"/>
                <a:gd name="T56" fmla="*/ 392 w 265"/>
                <a:gd name="T57" fmla="*/ 953 h 795"/>
                <a:gd name="T58" fmla="*/ 373 w 265"/>
                <a:gd name="T59" fmla="*/ 941 h 795"/>
                <a:gd name="T60" fmla="*/ 354 w 265"/>
                <a:gd name="T61" fmla="*/ 929 h 795"/>
                <a:gd name="T62" fmla="*/ 334 w 265"/>
                <a:gd name="T63" fmla="*/ 912 h 795"/>
                <a:gd name="T64" fmla="*/ 328 w 265"/>
                <a:gd name="T65" fmla="*/ 895 h 795"/>
                <a:gd name="T66" fmla="*/ 318 w 265"/>
                <a:gd name="T67" fmla="*/ 850 h 795"/>
                <a:gd name="T68" fmla="*/ 313 w 265"/>
                <a:gd name="T69" fmla="*/ 743 h 795"/>
                <a:gd name="T70" fmla="*/ 300 w 265"/>
                <a:gd name="T71" fmla="*/ 596 h 795"/>
                <a:gd name="T72" fmla="*/ 287 w 265"/>
                <a:gd name="T73" fmla="*/ 434 h 795"/>
                <a:gd name="T74" fmla="*/ 272 w 265"/>
                <a:gd name="T75" fmla="*/ 274 h 795"/>
                <a:gd name="T76" fmla="*/ 255 w 265"/>
                <a:gd name="T77" fmla="*/ 137 h 795"/>
                <a:gd name="T78" fmla="*/ 232 w 265"/>
                <a:gd name="T79" fmla="*/ 39 h 795"/>
                <a:gd name="T80" fmla="*/ 210 w 265"/>
                <a:gd name="T81" fmla="*/ 0 h 795"/>
                <a:gd name="T82" fmla="*/ 193 w 265"/>
                <a:gd name="T83" fmla="*/ 39 h 795"/>
                <a:gd name="T84" fmla="*/ 172 w 265"/>
                <a:gd name="T85" fmla="*/ 137 h 795"/>
                <a:gd name="T86" fmla="*/ 159 w 265"/>
                <a:gd name="T87" fmla="*/ 274 h 795"/>
                <a:gd name="T88" fmla="*/ 142 w 265"/>
                <a:gd name="T89" fmla="*/ 434 h 795"/>
                <a:gd name="T90" fmla="*/ 130 w 265"/>
                <a:gd name="T91" fmla="*/ 598 h 795"/>
                <a:gd name="T92" fmla="*/ 124 w 265"/>
                <a:gd name="T93" fmla="*/ 744 h 795"/>
                <a:gd name="T94" fmla="*/ 111 w 265"/>
                <a:gd name="T95" fmla="*/ 851 h 795"/>
                <a:gd name="T96" fmla="*/ 103 w 265"/>
                <a:gd name="T97" fmla="*/ 895 h 7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5" h="795">
                  <a:moveTo>
                    <a:pt x="65" y="718"/>
                  </a:moveTo>
                  <a:lnTo>
                    <a:pt x="55" y="731"/>
                  </a:lnTo>
                  <a:lnTo>
                    <a:pt x="44" y="744"/>
                  </a:lnTo>
                  <a:lnTo>
                    <a:pt x="33" y="754"/>
                  </a:lnTo>
                  <a:lnTo>
                    <a:pt x="19" y="763"/>
                  </a:lnTo>
                  <a:lnTo>
                    <a:pt x="10" y="772"/>
                  </a:lnTo>
                  <a:lnTo>
                    <a:pt x="3" y="778"/>
                  </a:lnTo>
                  <a:lnTo>
                    <a:pt x="0" y="783"/>
                  </a:lnTo>
                  <a:lnTo>
                    <a:pt x="3" y="786"/>
                  </a:lnTo>
                  <a:lnTo>
                    <a:pt x="24" y="792"/>
                  </a:lnTo>
                  <a:lnTo>
                    <a:pt x="42" y="794"/>
                  </a:lnTo>
                  <a:lnTo>
                    <a:pt x="61" y="794"/>
                  </a:lnTo>
                  <a:lnTo>
                    <a:pt x="79" y="792"/>
                  </a:lnTo>
                  <a:lnTo>
                    <a:pt x="94" y="789"/>
                  </a:lnTo>
                  <a:lnTo>
                    <a:pt x="108" y="786"/>
                  </a:lnTo>
                  <a:lnTo>
                    <a:pt x="121" y="785"/>
                  </a:lnTo>
                  <a:lnTo>
                    <a:pt x="129" y="783"/>
                  </a:lnTo>
                  <a:lnTo>
                    <a:pt x="138" y="783"/>
                  </a:lnTo>
                  <a:lnTo>
                    <a:pt x="150" y="786"/>
                  </a:lnTo>
                  <a:lnTo>
                    <a:pt x="165" y="789"/>
                  </a:lnTo>
                  <a:lnTo>
                    <a:pt x="183" y="792"/>
                  </a:lnTo>
                  <a:lnTo>
                    <a:pt x="205" y="794"/>
                  </a:lnTo>
                  <a:lnTo>
                    <a:pt x="223" y="794"/>
                  </a:lnTo>
                  <a:lnTo>
                    <a:pt x="245" y="792"/>
                  </a:lnTo>
                  <a:lnTo>
                    <a:pt x="261" y="789"/>
                  </a:lnTo>
                  <a:lnTo>
                    <a:pt x="264" y="785"/>
                  </a:lnTo>
                  <a:lnTo>
                    <a:pt x="264" y="779"/>
                  </a:lnTo>
                  <a:lnTo>
                    <a:pt x="255" y="773"/>
                  </a:lnTo>
                  <a:lnTo>
                    <a:pt x="245" y="765"/>
                  </a:lnTo>
                  <a:lnTo>
                    <a:pt x="233" y="755"/>
                  </a:lnTo>
                  <a:lnTo>
                    <a:pt x="221" y="745"/>
                  </a:lnTo>
                  <a:lnTo>
                    <a:pt x="209" y="732"/>
                  </a:lnTo>
                  <a:lnTo>
                    <a:pt x="205" y="718"/>
                  </a:lnTo>
                  <a:lnTo>
                    <a:pt x="199" y="681"/>
                  </a:lnTo>
                  <a:lnTo>
                    <a:pt x="196" y="595"/>
                  </a:lnTo>
                  <a:lnTo>
                    <a:pt x="188" y="478"/>
                  </a:lnTo>
                  <a:lnTo>
                    <a:pt x="180" y="348"/>
                  </a:lnTo>
                  <a:lnTo>
                    <a:pt x="170" y="220"/>
                  </a:lnTo>
                  <a:lnTo>
                    <a:pt x="160" y="110"/>
                  </a:lnTo>
                  <a:lnTo>
                    <a:pt x="145" y="31"/>
                  </a:lnTo>
                  <a:lnTo>
                    <a:pt x="132" y="0"/>
                  </a:lnTo>
                  <a:lnTo>
                    <a:pt x="121" y="31"/>
                  </a:lnTo>
                  <a:lnTo>
                    <a:pt x="108" y="110"/>
                  </a:lnTo>
                  <a:lnTo>
                    <a:pt x="99" y="220"/>
                  </a:lnTo>
                  <a:lnTo>
                    <a:pt x="89" y="348"/>
                  </a:lnTo>
                  <a:lnTo>
                    <a:pt x="82" y="480"/>
                  </a:lnTo>
                  <a:lnTo>
                    <a:pt x="77" y="596"/>
                  </a:lnTo>
                  <a:lnTo>
                    <a:pt x="69" y="682"/>
                  </a:lnTo>
                  <a:lnTo>
                    <a:pt x="65" y="718"/>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9" name="Rectangle 26">
              <a:extLst>
                <a:ext uri="{FF2B5EF4-FFF2-40B4-BE49-F238E27FC236}">
                  <a16:creationId xmlns:a16="http://schemas.microsoft.com/office/drawing/2014/main" id="{5AF639B2-9DA0-4504-B415-ECB02A1EA92E}"/>
                </a:ext>
              </a:extLst>
            </p:cNvPr>
            <p:cNvSpPr>
              <a:spLocks noChangeArrowheads="1"/>
            </p:cNvSpPr>
            <p:nvPr/>
          </p:nvSpPr>
          <p:spPr bwMode="auto">
            <a:xfrm>
              <a:off x="4743" y="995"/>
              <a:ext cx="136" cy="1513"/>
            </a:xfrm>
            <a:prstGeom prst="rect">
              <a:avLst/>
            </a:prstGeom>
            <a:noFill/>
            <a:ln w="127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CA" altLang="en-US" sz="1800"/>
            </a:p>
          </p:txBody>
        </p:sp>
        <p:sp>
          <p:nvSpPr>
            <p:cNvPr id="45070" name="Rectangle 27">
              <a:extLst>
                <a:ext uri="{FF2B5EF4-FFF2-40B4-BE49-F238E27FC236}">
                  <a16:creationId xmlns:a16="http://schemas.microsoft.com/office/drawing/2014/main" id="{2BD3DC70-3CBF-4FD8-A2D0-44332B357AEA}"/>
                </a:ext>
              </a:extLst>
            </p:cNvPr>
            <p:cNvSpPr>
              <a:spLocks noChangeArrowheads="1"/>
            </p:cNvSpPr>
            <p:nvPr/>
          </p:nvSpPr>
          <p:spPr bwMode="auto">
            <a:xfrm>
              <a:off x="4763" y="1753"/>
              <a:ext cx="785" cy="267"/>
            </a:xfrm>
            <a:prstGeom prst="rect">
              <a:avLst/>
            </a:prstGeom>
            <a:noFill/>
            <a:ln w="127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CA" altLang="en-US" sz="1800"/>
            </a:p>
          </p:txBody>
        </p:sp>
        <p:sp>
          <p:nvSpPr>
            <p:cNvPr id="45071" name="Rectangle 28">
              <a:extLst>
                <a:ext uri="{FF2B5EF4-FFF2-40B4-BE49-F238E27FC236}">
                  <a16:creationId xmlns:a16="http://schemas.microsoft.com/office/drawing/2014/main" id="{330CDD21-E61E-4BFD-8684-F982F3CCF983}"/>
                </a:ext>
              </a:extLst>
            </p:cNvPr>
            <p:cNvSpPr>
              <a:spLocks noChangeArrowheads="1"/>
            </p:cNvSpPr>
            <p:nvPr/>
          </p:nvSpPr>
          <p:spPr bwMode="auto">
            <a:xfrm>
              <a:off x="5289" y="2239"/>
              <a:ext cx="76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en-US" sz="1800" b="1"/>
                <a:t>Work coil</a:t>
              </a:r>
            </a:p>
          </p:txBody>
        </p:sp>
        <p:sp>
          <p:nvSpPr>
            <p:cNvPr id="45072" name="Freeform 29">
              <a:extLst>
                <a:ext uri="{FF2B5EF4-FFF2-40B4-BE49-F238E27FC236}">
                  <a16:creationId xmlns:a16="http://schemas.microsoft.com/office/drawing/2014/main" id="{33850A39-8C2A-4C8B-AF97-6332E27D25C9}"/>
                </a:ext>
              </a:extLst>
            </p:cNvPr>
            <p:cNvSpPr>
              <a:spLocks/>
            </p:cNvSpPr>
            <p:nvPr/>
          </p:nvSpPr>
          <p:spPr bwMode="auto">
            <a:xfrm>
              <a:off x="4811" y="1317"/>
              <a:ext cx="377" cy="564"/>
            </a:xfrm>
            <a:custGeom>
              <a:avLst/>
              <a:gdLst>
                <a:gd name="T0" fmla="*/ 0 w 335"/>
                <a:gd name="T1" fmla="*/ 663 h 534"/>
                <a:gd name="T2" fmla="*/ 259 w 335"/>
                <a:gd name="T3" fmla="*/ 0 h 534"/>
                <a:gd name="T4" fmla="*/ 536 w 335"/>
                <a:gd name="T5" fmla="*/ 0 h 534"/>
                <a:gd name="T6" fmla="*/ 0 60000 65536"/>
                <a:gd name="T7" fmla="*/ 0 60000 65536"/>
                <a:gd name="T8" fmla="*/ 0 60000 65536"/>
              </a:gdLst>
              <a:ahLst/>
              <a:cxnLst>
                <a:cxn ang="T6">
                  <a:pos x="T0" y="T1"/>
                </a:cxn>
                <a:cxn ang="T7">
                  <a:pos x="T2" y="T3"/>
                </a:cxn>
                <a:cxn ang="T8">
                  <a:pos x="T4" y="T5"/>
                </a:cxn>
              </a:cxnLst>
              <a:rect l="0" t="0" r="r" b="b"/>
              <a:pathLst>
                <a:path w="335" h="534">
                  <a:moveTo>
                    <a:pt x="0" y="533"/>
                  </a:moveTo>
                  <a:lnTo>
                    <a:pt x="161" y="0"/>
                  </a:lnTo>
                  <a:lnTo>
                    <a:pt x="334" y="0"/>
                  </a:lnTo>
                </a:path>
              </a:pathLst>
            </a:custGeom>
            <a:noFill/>
            <a:ln w="12700" cap="rnd"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3" name="Freeform 30">
              <a:extLst>
                <a:ext uri="{FF2B5EF4-FFF2-40B4-BE49-F238E27FC236}">
                  <a16:creationId xmlns:a16="http://schemas.microsoft.com/office/drawing/2014/main" id="{22D79C6D-960A-4619-B4DE-62378C59AF73}"/>
                </a:ext>
              </a:extLst>
            </p:cNvPr>
            <p:cNvSpPr>
              <a:spLocks/>
            </p:cNvSpPr>
            <p:nvPr/>
          </p:nvSpPr>
          <p:spPr bwMode="auto">
            <a:xfrm>
              <a:off x="4783" y="1857"/>
              <a:ext cx="69" cy="60"/>
            </a:xfrm>
            <a:custGeom>
              <a:avLst/>
              <a:gdLst>
                <a:gd name="T0" fmla="*/ 98 w 61"/>
                <a:gd name="T1" fmla="*/ 24 h 57"/>
                <a:gd name="T2" fmla="*/ 0 w 61"/>
                <a:gd name="T3" fmla="*/ 0 h 57"/>
                <a:gd name="T4" fmla="*/ 24 w 61"/>
                <a:gd name="T5" fmla="*/ 68 h 57"/>
                <a:gd name="T6" fmla="*/ 98 w 61"/>
                <a:gd name="T7" fmla="*/ 24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7">
                  <a:moveTo>
                    <a:pt x="60" y="20"/>
                  </a:moveTo>
                  <a:lnTo>
                    <a:pt x="0" y="0"/>
                  </a:lnTo>
                  <a:lnTo>
                    <a:pt x="15" y="56"/>
                  </a:lnTo>
                  <a:lnTo>
                    <a:pt x="60" y="2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4" name="Rectangle 31">
              <a:extLst>
                <a:ext uri="{FF2B5EF4-FFF2-40B4-BE49-F238E27FC236}">
                  <a16:creationId xmlns:a16="http://schemas.microsoft.com/office/drawing/2014/main" id="{410D9AD4-7002-4F6E-BE4E-29AD6781F5A7}"/>
                </a:ext>
              </a:extLst>
            </p:cNvPr>
            <p:cNvSpPr>
              <a:spLocks noChangeArrowheads="1"/>
            </p:cNvSpPr>
            <p:nvPr/>
          </p:nvSpPr>
          <p:spPr bwMode="auto">
            <a:xfrm>
              <a:off x="5235" y="1179"/>
              <a:ext cx="1218"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en-US" sz="1800" b="1"/>
                <a:t>Viewing Volume</a:t>
              </a:r>
            </a:p>
          </p:txBody>
        </p:sp>
        <p:sp>
          <p:nvSpPr>
            <p:cNvPr id="45075" name="Freeform 32">
              <a:extLst>
                <a:ext uri="{FF2B5EF4-FFF2-40B4-BE49-F238E27FC236}">
                  <a16:creationId xmlns:a16="http://schemas.microsoft.com/office/drawing/2014/main" id="{7D8DD1FF-F347-42A3-B886-C30AF25F4464}"/>
                </a:ext>
              </a:extLst>
            </p:cNvPr>
            <p:cNvSpPr>
              <a:spLocks/>
            </p:cNvSpPr>
            <p:nvPr/>
          </p:nvSpPr>
          <p:spPr bwMode="auto">
            <a:xfrm>
              <a:off x="4150" y="1378"/>
              <a:ext cx="506" cy="930"/>
            </a:xfrm>
            <a:custGeom>
              <a:avLst/>
              <a:gdLst>
                <a:gd name="T0" fmla="*/ 722 w 449"/>
                <a:gd name="T1" fmla="*/ 1097 h 880"/>
                <a:gd name="T2" fmla="*/ 366 w 449"/>
                <a:gd name="T3" fmla="*/ 0 h 880"/>
                <a:gd name="T4" fmla="*/ 0 w 449"/>
                <a:gd name="T5" fmla="*/ 0 h 880"/>
                <a:gd name="T6" fmla="*/ 0 60000 65536"/>
                <a:gd name="T7" fmla="*/ 0 60000 65536"/>
                <a:gd name="T8" fmla="*/ 0 60000 65536"/>
              </a:gdLst>
              <a:ahLst/>
              <a:cxnLst>
                <a:cxn ang="T6">
                  <a:pos x="T0" y="T1"/>
                </a:cxn>
                <a:cxn ang="T7">
                  <a:pos x="T2" y="T3"/>
                </a:cxn>
                <a:cxn ang="T8">
                  <a:pos x="T4" y="T5"/>
                </a:cxn>
              </a:cxnLst>
              <a:rect l="0" t="0" r="r" b="b"/>
              <a:pathLst>
                <a:path w="449" h="880">
                  <a:moveTo>
                    <a:pt x="448" y="879"/>
                  </a:moveTo>
                  <a:lnTo>
                    <a:pt x="227" y="0"/>
                  </a:lnTo>
                  <a:lnTo>
                    <a:pt x="0" y="0"/>
                  </a:lnTo>
                </a:path>
              </a:pathLst>
            </a:custGeom>
            <a:noFill/>
            <a:ln w="12700" cap="rnd"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6" name="Freeform 33">
              <a:extLst>
                <a:ext uri="{FF2B5EF4-FFF2-40B4-BE49-F238E27FC236}">
                  <a16:creationId xmlns:a16="http://schemas.microsoft.com/office/drawing/2014/main" id="{E073CE3C-86ED-41E8-99D6-8CD94CCF5F54}"/>
                </a:ext>
              </a:extLst>
            </p:cNvPr>
            <p:cNvSpPr>
              <a:spLocks/>
            </p:cNvSpPr>
            <p:nvPr/>
          </p:nvSpPr>
          <p:spPr bwMode="auto">
            <a:xfrm>
              <a:off x="4617" y="2288"/>
              <a:ext cx="70" cy="57"/>
            </a:xfrm>
            <a:custGeom>
              <a:avLst/>
              <a:gdLst>
                <a:gd name="T0" fmla="*/ 99 w 62"/>
                <a:gd name="T1" fmla="*/ 0 h 54"/>
                <a:gd name="T2" fmla="*/ 0 w 62"/>
                <a:gd name="T3" fmla="*/ 19 h 54"/>
                <a:gd name="T4" fmla="*/ 68 w 62"/>
                <a:gd name="T5" fmla="*/ 65 h 54"/>
                <a:gd name="T6" fmla="*/ 99 w 62"/>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54">
                  <a:moveTo>
                    <a:pt x="61" y="0"/>
                  </a:moveTo>
                  <a:lnTo>
                    <a:pt x="0" y="15"/>
                  </a:lnTo>
                  <a:lnTo>
                    <a:pt x="42" y="53"/>
                  </a:lnTo>
                  <a:lnTo>
                    <a:pt x="61"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7" name="Rectangle 34">
              <a:extLst>
                <a:ext uri="{FF2B5EF4-FFF2-40B4-BE49-F238E27FC236}">
                  <a16:creationId xmlns:a16="http://schemas.microsoft.com/office/drawing/2014/main" id="{33555C95-5166-4627-B065-136CA4134E6C}"/>
                </a:ext>
              </a:extLst>
            </p:cNvPr>
            <p:cNvSpPr>
              <a:spLocks noChangeArrowheads="1"/>
            </p:cNvSpPr>
            <p:nvPr/>
          </p:nvSpPr>
          <p:spPr bwMode="auto">
            <a:xfrm>
              <a:off x="3510" y="1322"/>
              <a:ext cx="62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20000"/>
                </a:spcBef>
                <a:buChar char="•"/>
                <a:defRPr sz="3200">
                  <a:solidFill>
                    <a:schemeClr val="tx1"/>
                  </a:solidFill>
                  <a:latin typeface="Arial" panose="020B0604020202020204" pitchFamily="34" charset="0"/>
                </a:defRPr>
              </a:lvl1pPr>
              <a:lvl2pPr marL="742950" indent="-285750" defTabSz="762000">
                <a:spcBef>
                  <a:spcPct val="20000"/>
                </a:spcBef>
                <a:buChar char="–"/>
                <a:defRPr sz="2800">
                  <a:solidFill>
                    <a:schemeClr val="tx1"/>
                  </a:solidFill>
                  <a:latin typeface="Arial" panose="020B0604020202020204" pitchFamily="34" charset="0"/>
                </a:defRPr>
              </a:lvl2pPr>
              <a:lvl3pPr marL="1143000" indent="-228600" defTabSz="762000">
                <a:spcBef>
                  <a:spcPct val="20000"/>
                </a:spcBef>
                <a:buChar char="•"/>
                <a:defRPr sz="2400">
                  <a:solidFill>
                    <a:schemeClr val="tx1"/>
                  </a:solidFill>
                  <a:latin typeface="Arial" panose="020B0604020202020204" pitchFamily="34" charset="0"/>
                </a:defRPr>
              </a:lvl3pPr>
              <a:lvl4pPr marL="1600200" indent="-228600" defTabSz="762000">
                <a:spcBef>
                  <a:spcPct val="20000"/>
                </a:spcBef>
                <a:buChar char="–"/>
                <a:defRPr sz="2000">
                  <a:solidFill>
                    <a:schemeClr val="tx1"/>
                  </a:solidFill>
                  <a:latin typeface="Arial" panose="020B0604020202020204" pitchFamily="34" charset="0"/>
                </a:defRPr>
              </a:lvl4pPr>
              <a:lvl5pPr marL="2057400" indent="-228600" defTabSz="762000">
                <a:spcBef>
                  <a:spcPct val="20000"/>
                </a:spcBef>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AU" altLang="en-US" sz="1800" b="1"/>
                <a:t>Fireball</a:t>
              </a:r>
            </a:p>
          </p:txBody>
        </p:sp>
        <p:sp>
          <p:nvSpPr>
            <p:cNvPr id="45078" name="Text Box 35">
              <a:extLst>
                <a:ext uri="{FF2B5EF4-FFF2-40B4-BE49-F238E27FC236}">
                  <a16:creationId xmlns:a16="http://schemas.microsoft.com/office/drawing/2014/main" id="{2A16F231-864A-4CE4-8819-7172DA8554E2}"/>
                </a:ext>
              </a:extLst>
            </p:cNvPr>
            <p:cNvSpPr txBox="1">
              <a:spLocks noChangeArrowheads="1"/>
            </p:cNvSpPr>
            <p:nvPr/>
          </p:nvSpPr>
          <p:spPr bwMode="auto">
            <a:xfrm>
              <a:off x="4050" y="816"/>
              <a:ext cx="1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54063">
                <a:spcBef>
                  <a:spcPct val="20000"/>
                </a:spcBef>
                <a:buChar char="•"/>
                <a:defRPr sz="3200">
                  <a:solidFill>
                    <a:schemeClr val="tx1"/>
                  </a:solidFill>
                  <a:latin typeface="Arial" panose="020B0604020202020204" pitchFamily="34" charset="0"/>
                </a:defRPr>
              </a:lvl1pPr>
              <a:lvl2pPr marL="742950" indent="-285750" defTabSz="754063">
                <a:spcBef>
                  <a:spcPct val="20000"/>
                </a:spcBef>
                <a:buChar char="–"/>
                <a:defRPr sz="2800">
                  <a:solidFill>
                    <a:schemeClr val="tx1"/>
                  </a:solidFill>
                  <a:latin typeface="Arial" panose="020B0604020202020204" pitchFamily="34" charset="0"/>
                </a:defRPr>
              </a:lvl2pPr>
              <a:lvl3pPr marL="1143000" indent="-228600" defTabSz="754063">
                <a:spcBef>
                  <a:spcPct val="20000"/>
                </a:spcBef>
                <a:buChar char="•"/>
                <a:defRPr sz="2400">
                  <a:solidFill>
                    <a:schemeClr val="tx1"/>
                  </a:solidFill>
                  <a:latin typeface="Arial" panose="020B0604020202020204" pitchFamily="34" charset="0"/>
                </a:defRPr>
              </a:lvl3pPr>
              <a:lvl4pPr marL="1600200" indent="-228600" defTabSz="754063">
                <a:spcBef>
                  <a:spcPct val="20000"/>
                </a:spcBef>
                <a:buChar char="–"/>
                <a:defRPr sz="2000">
                  <a:solidFill>
                    <a:schemeClr val="tx1"/>
                  </a:solidFill>
                  <a:latin typeface="Arial" panose="020B0604020202020204" pitchFamily="34" charset="0"/>
                </a:defRPr>
              </a:lvl4pPr>
              <a:lvl5pPr marL="2057400" indent="-228600" defTabSz="754063">
                <a:spcBef>
                  <a:spcPct val="20000"/>
                </a:spcBef>
                <a:buChar char="»"/>
                <a:defRPr sz="2000">
                  <a:solidFill>
                    <a:schemeClr val="tx1"/>
                  </a:solidFill>
                  <a:latin typeface="Arial" panose="020B0604020202020204" pitchFamily="34" charset="0"/>
                </a:defRPr>
              </a:lvl5pPr>
              <a:lvl6pPr marL="2514600" indent="-228600" defTabSz="7540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540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540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5406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AU" altLang="en-US" sz="1800" b="1"/>
                <a:t>Central Channel</a:t>
              </a:r>
            </a:p>
          </p:txBody>
        </p:sp>
      </p:grpSp>
      <p:pic>
        <p:nvPicPr>
          <p:cNvPr id="45060" name="Picture 36">
            <a:extLst>
              <a:ext uri="{FF2B5EF4-FFF2-40B4-BE49-F238E27FC236}">
                <a16:creationId xmlns:a16="http://schemas.microsoft.com/office/drawing/2014/main" id="{81874682-125A-4140-89D4-9E6F82053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988" y="2514600"/>
            <a:ext cx="2405062"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2FCA1F2-3D62-41AA-AD97-9BDD4D740EC3}"/>
              </a:ext>
            </a:extLst>
          </p:cNvPr>
          <p:cNvSpPr>
            <a:spLocks noGrp="1" noChangeArrowheads="1"/>
          </p:cNvSpPr>
          <p:nvPr>
            <p:ph type="title"/>
          </p:nvPr>
        </p:nvSpPr>
        <p:spPr/>
        <p:txBody>
          <a:bodyPr/>
          <a:lstStyle/>
          <a:p>
            <a:pPr eaLnBrk="1" hangingPunct="1"/>
            <a:r>
              <a:rPr lang="en-US" altLang="en-US" sz="4000" b="1" u="sng"/>
              <a:t>The Origin of Emission Lines</a:t>
            </a:r>
            <a:r>
              <a:rPr lang="en-US" altLang="en-US" sz="4000" b="1"/>
              <a:t/>
            </a:r>
            <a:br>
              <a:rPr lang="en-US" altLang="en-US" sz="4000" b="1"/>
            </a:br>
            <a:endParaRPr lang="en-US" altLang="en-US" sz="4000" b="1"/>
          </a:p>
        </p:txBody>
      </p:sp>
      <p:sp>
        <p:nvSpPr>
          <p:cNvPr id="46083" name="Rectangle 3">
            <a:extLst>
              <a:ext uri="{FF2B5EF4-FFF2-40B4-BE49-F238E27FC236}">
                <a16:creationId xmlns:a16="http://schemas.microsoft.com/office/drawing/2014/main" id="{B825D7D8-2499-424D-A2C3-9E6949FBC682}"/>
              </a:ext>
            </a:extLst>
          </p:cNvPr>
          <p:cNvSpPr>
            <a:spLocks noGrp="1" noChangeArrowheads="1"/>
          </p:cNvSpPr>
          <p:nvPr>
            <p:ph type="body" idx="1"/>
          </p:nvPr>
        </p:nvSpPr>
        <p:spPr>
          <a:xfrm>
            <a:off x="457200" y="1600200"/>
            <a:ext cx="8229600" cy="4800600"/>
          </a:xfrm>
        </p:spPr>
        <p:txBody>
          <a:bodyPr/>
          <a:lstStyle/>
          <a:p>
            <a:pPr eaLnBrk="1" hangingPunct="1">
              <a:defRPr/>
            </a:pPr>
            <a:r>
              <a:rPr lang="en-US" altLang="en-US" dirty="0"/>
              <a:t>Each </a:t>
            </a:r>
            <a:r>
              <a:rPr lang="en-US" altLang="en-US" dirty="0">
                <a:solidFill>
                  <a:srgbClr val="00B050"/>
                </a:solidFill>
              </a:rPr>
              <a:t>element</a:t>
            </a:r>
            <a:r>
              <a:rPr lang="en-US" altLang="en-US" dirty="0"/>
              <a:t> possesses a </a:t>
            </a:r>
            <a:r>
              <a:rPr lang="en-US" altLang="en-US" dirty="0">
                <a:solidFill>
                  <a:srgbClr val="00B050"/>
                </a:solidFill>
              </a:rPr>
              <a:t>unique</a:t>
            </a:r>
            <a:r>
              <a:rPr lang="en-US" altLang="en-US" dirty="0"/>
              <a:t>, characteristic set of electronic energy levels.</a:t>
            </a:r>
          </a:p>
          <a:p>
            <a:pPr marL="0" indent="0" eaLnBrk="1" hangingPunct="1">
              <a:buFontTx/>
              <a:buNone/>
              <a:defRPr/>
            </a:pPr>
            <a:r>
              <a:rPr lang="en-US" altLang="en-US" dirty="0"/>
              <a:t> </a:t>
            </a:r>
          </a:p>
          <a:p>
            <a:pPr eaLnBrk="1" hangingPunct="1">
              <a:defRPr/>
            </a:pPr>
            <a:r>
              <a:rPr lang="en-US" altLang="en-US" dirty="0"/>
              <a:t>An “excited” atom releases </a:t>
            </a:r>
            <a:r>
              <a:rPr lang="en-US" altLang="en-US" dirty="0">
                <a:solidFill>
                  <a:srgbClr val="00B050"/>
                </a:solidFill>
              </a:rPr>
              <a:t>energy</a:t>
            </a:r>
            <a:r>
              <a:rPr lang="en-US" altLang="en-US" dirty="0"/>
              <a:t> in the form of radiation at wavelengths corresponding to the transitions between the different energy levels as they returns to their stable states.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E0AC629-834A-4F7C-952D-0E3D75F72E46}"/>
              </a:ext>
            </a:extLst>
          </p:cNvPr>
          <p:cNvSpPr>
            <a:spLocks noGrp="1" noChangeArrowheads="1"/>
          </p:cNvSpPr>
          <p:nvPr>
            <p:ph type="title"/>
          </p:nvPr>
        </p:nvSpPr>
        <p:spPr>
          <a:xfrm>
            <a:off x="76200" y="152400"/>
            <a:ext cx="8229600" cy="639763"/>
          </a:xfrm>
        </p:spPr>
        <p:txBody>
          <a:bodyPr/>
          <a:lstStyle/>
          <a:p>
            <a:pPr eaLnBrk="1" hangingPunct="1"/>
            <a:r>
              <a:rPr lang="en-US" altLang="en-US" sz="4000"/>
              <a:t>Changing Energy Levels = Emission</a:t>
            </a:r>
          </a:p>
        </p:txBody>
      </p:sp>
      <p:sp>
        <p:nvSpPr>
          <p:cNvPr id="48131" name="Rectangle 3">
            <a:extLst>
              <a:ext uri="{FF2B5EF4-FFF2-40B4-BE49-F238E27FC236}">
                <a16:creationId xmlns:a16="http://schemas.microsoft.com/office/drawing/2014/main" id="{915ED23D-4543-4D19-99C1-8476FCE4AE80}"/>
              </a:ext>
            </a:extLst>
          </p:cNvPr>
          <p:cNvSpPr>
            <a:spLocks noGrp="1" noChangeArrowheads="1"/>
          </p:cNvSpPr>
          <p:nvPr>
            <p:ph type="body" idx="1"/>
          </p:nvPr>
        </p:nvSpPr>
        <p:spPr>
          <a:xfrm>
            <a:off x="457200" y="1066800"/>
            <a:ext cx="8229600" cy="5059363"/>
          </a:xfrm>
        </p:spPr>
        <p:txBody>
          <a:bodyPr/>
          <a:lstStyle/>
          <a:p>
            <a:pPr eaLnBrk="1" hangingPunct="1"/>
            <a:endParaRPr lang="en-US" altLang="en-US"/>
          </a:p>
        </p:txBody>
      </p:sp>
      <p:pic>
        <p:nvPicPr>
          <p:cNvPr id="48132" name="Picture 4">
            <a:extLst>
              <a:ext uri="{FF2B5EF4-FFF2-40B4-BE49-F238E27FC236}">
                <a16:creationId xmlns:a16="http://schemas.microsoft.com/office/drawing/2014/main" id="{A49F7A10-6B72-4BB7-861A-DE3D4BD77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066800"/>
            <a:ext cx="52101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18A6A1E-B7A6-4D18-B322-599C5BCB4391}"/>
              </a:ext>
            </a:extLst>
          </p:cNvPr>
          <p:cNvSpPr>
            <a:spLocks noGrp="1" noChangeArrowheads="1"/>
          </p:cNvSpPr>
          <p:nvPr>
            <p:ph type="title"/>
          </p:nvPr>
        </p:nvSpPr>
        <p:spPr/>
        <p:txBody>
          <a:bodyPr/>
          <a:lstStyle/>
          <a:p>
            <a:pPr eaLnBrk="1" hangingPunct="1"/>
            <a:r>
              <a:rPr lang="en-US" altLang="en-US" b="1" u="sng">
                <a:solidFill>
                  <a:srgbClr val="0070C0"/>
                </a:solidFill>
              </a:rPr>
              <a:t>Optimization</a:t>
            </a:r>
          </a:p>
        </p:txBody>
      </p:sp>
      <p:sp>
        <p:nvSpPr>
          <p:cNvPr id="49155" name="Rectangle 3">
            <a:extLst>
              <a:ext uri="{FF2B5EF4-FFF2-40B4-BE49-F238E27FC236}">
                <a16:creationId xmlns:a16="http://schemas.microsoft.com/office/drawing/2014/main" id="{B12CF314-ED6E-469C-9082-BC84C5D1B74C}"/>
              </a:ext>
            </a:extLst>
          </p:cNvPr>
          <p:cNvSpPr>
            <a:spLocks noGrp="1" noChangeArrowheads="1"/>
          </p:cNvSpPr>
          <p:nvPr>
            <p:ph type="body" idx="1"/>
          </p:nvPr>
        </p:nvSpPr>
        <p:spPr/>
        <p:txBody>
          <a:bodyPr/>
          <a:lstStyle/>
          <a:p>
            <a:pPr eaLnBrk="1" hangingPunct="1"/>
            <a:r>
              <a:rPr lang="en-CA" altLang="en-US">
                <a:solidFill>
                  <a:srgbClr val="0070C0"/>
                </a:solidFill>
              </a:rPr>
              <a:t>RF power</a:t>
            </a:r>
            <a:r>
              <a:rPr lang="en-CA" altLang="en-US"/>
              <a:t>, </a:t>
            </a:r>
            <a:r>
              <a:rPr lang="en-CA" altLang="en-US">
                <a:solidFill>
                  <a:srgbClr val="0070C0"/>
                </a:solidFill>
              </a:rPr>
              <a:t>viewing height </a:t>
            </a:r>
            <a:r>
              <a:rPr lang="en-CA" altLang="en-US"/>
              <a:t>and </a:t>
            </a:r>
            <a:r>
              <a:rPr lang="en-CA" altLang="en-US">
                <a:solidFill>
                  <a:srgbClr val="0070C0"/>
                </a:solidFill>
              </a:rPr>
              <a:t>nebulizer gas flow</a:t>
            </a:r>
            <a:r>
              <a:rPr lang="en-CA" altLang="en-US"/>
              <a:t> can be changed individually</a:t>
            </a:r>
          </a:p>
          <a:p>
            <a:pPr eaLnBrk="1" hangingPunct="1"/>
            <a:endParaRPr lang="en-CA" altLang="en-US"/>
          </a:p>
          <a:p>
            <a:pPr eaLnBrk="1" hangingPunct="1"/>
            <a:r>
              <a:rPr lang="en-CA" altLang="en-US"/>
              <a:t>There is a resultant change in light intensity and/or light intensity/ background observed. </a:t>
            </a:r>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C092A206-022B-4301-850B-2DC5E10700F5}"/>
              </a:ext>
            </a:extLst>
          </p:cNvPr>
          <p:cNvSpPr>
            <a:spLocks noGrp="1" noChangeArrowheads="1"/>
          </p:cNvSpPr>
          <p:nvPr>
            <p:ph type="title"/>
          </p:nvPr>
        </p:nvSpPr>
        <p:spPr/>
        <p:txBody>
          <a:bodyPr/>
          <a:lstStyle/>
          <a:p>
            <a:pPr eaLnBrk="1" hangingPunct="1"/>
            <a:r>
              <a:rPr lang="en-US" altLang="en-US" b="1" u="sng">
                <a:solidFill>
                  <a:schemeClr val="hlink"/>
                </a:solidFill>
              </a:rPr>
              <a:t>Viewing Height</a:t>
            </a:r>
          </a:p>
        </p:txBody>
      </p:sp>
      <p:sp>
        <p:nvSpPr>
          <p:cNvPr id="50179" name="Rectangle 3">
            <a:extLst>
              <a:ext uri="{FF2B5EF4-FFF2-40B4-BE49-F238E27FC236}">
                <a16:creationId xmlns:a16="http://schemas.microsoft.com/office/drawing/2014/main" id="{C541755B-8AD7-4F5B-AF12-DC247F9EC9CB}"/>
              </a:ext>
            </a:extLst>
          </p:cNvPr>
          <p:cNvSpPr>
            <a:spLocks noGrp="1" noChangeArrowheads="1"/>
          </p:cNvSpPr>
          <p:nvPr>
            <p:ph type="body" idx="1"/>
          </p:nvPr>
        </p:nvSpPr>
        <p:spPr/>
        <p:txBody>
          <a:bodyPr/>
          <a:lstStyle/>
          <a:p>
            <a:pPr eaLnBrk="1" hangingPunct="1"/>
            <a:r>
              <a:rPr lang="en-US" altLang="en-US"/>
              <a:t>The viewing height can be adjusted to minimize the interferences caused by the presence of easily-ionizable elements in the sample matrix. </a:t>
            </a:r>
          </a:p>
          <a:p>
            <a:pPr eaLnBrk="1" hangingPunct="1"/>
            <a:r>
              <a:rPr lang="en-US" altLang="en-US"/>
              <a:t>This is particularly important for solutions containing high levels of Group I and II elements.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ABFB8BA-97DF-4014-9630-C4FD6D3170D8}"/>
              </a:ext>
            </a:extLst>
          </p:cNvPr>
          <p:cNvSpPr>
            <a:spLocks noGrp="1" noChangeArrowheads="1"/>
          </p:cNvSpPr>
          <p:nvPr>
            <p:ph type="title"/>
          </p:nvPr>
        </p:nvSpPr>
        <p:spPr/>
        <p:txBody>
          <a:bodyPr/>
          <a:lstStyle/>
          <a:p>
            <a:pPr eaLnBrk="1" hangingPunct="1"/>
            <a:r>
              <a:rPr lang="en-US" altLang="en-US" b="1" u="sng">
                <a:solidFill>
                  <a:schemeClr val="hlink"/>
                </a:solidFill>
              </a:rPr>
              <a:t>RF Power</a:t>
            </a:r>
          </a:p>
        </p:txBody>
      </p:sp>
      <p:sp>
        <p:nvSpPr>
          <p:cNvPr id="51203" name="Rectangle 3">
            <a:extLst>
              <a:ext uri="{FF2B5EF4-FFF2-40B4-BE49-F238E27FC236}">
                <a16:creationId xmlns:a16="http://schemas.microsoft.com/office/drawing/2014/main" id="{2EECC72F-46A2-47D0-AC79-EE25D8AEDB07}"/>
              </a:ext>
            </a:extLst>
          </p:cNvPr>
          <p:cNvSpPr>
            <a:spLocks noGrp="1" noChangeArrowheads="1"/>
          </p:cNvSpPr>
          <p:nvPr>
            <p:ph type="body" idx="1"/>
          </p:nvPr>
        </p:nvSpPr>
        <p:spPr/>
        <p:txBody>
          <a:bodyPr/>
          <a:lstStyle/>
          <a:p>
            <a:pPr eaLnBrk="1" hangingPunct="1">
              <a:lnSpc>
                <a:spcPct val="90000"/>
              </a:lnSpc>
            </a:pPr>
            <a:r>
              <a:rPr lang="en-US" altLang="en-US" sz="2800"/>
              <a:t>High power settings will increase the intensity of the </a:t>
            </a:r>
            <a:r>
              <a:rPr lang="en-US" altLang="en-US" sz="2800" b="1">
                <a:solidFill>
                  <a:schemeClr val="hlink"/>
                </a:solidFill>
              </a:rPr>
              <a:t>HARD</a:t>
            </a:r>
            <a:r>
              <a:rPr lang="en-US" altLang="en-US" sz="2800"/>
              <a:t> lines because the  higher temperature in the plasma will promote the high energy transitions. </a:t>
            </a:r>
          </a:p>
          <a:p>
            <a:pPr eaLnBrk="1" hangingPunct="1">
              <a:lnSpc>
                <a:spcPct val="90000"/>
              </a:lnSpc>
            </a:pPr>
            <a:endParaRPr lang="en-US" altLang="en-US" sz="2800"/>
          </a:p>
          <a:p>
            <a:pPr eaLnBrk="1" hangingPunct="1">
              <a:lnSpc>
                <a:spcPct val="90000"/>
              </a:lnSpc>
            </a:pPr>
            <a:r>
              <a:rPr lang="en-US" altLang="en-US" sz="2800"/>
              <a:t>The intensity of </a:t>
            </a:r>
            <a:r>
              <a:rPr lang="en-US" altLang="en-US" sz="2800" b="1">
                <a:solidFill>
                  <a:schemeClr val="hlink"/>
                </a:solidFill>
              </a:rPr>
              <a:t>SOFT</a:t>
            </a:r>
            <a:r>
              <a:rPr lang="en-US" altLang="en-US" sz="2800"/>
              <a:t> lines, generally do not increase significantly with higher powers because they correspond to low energy transitions and therefore are already near their maximum sensitivity at lower powers.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BDF18CD-B3CC-47D4-A3C9-52B59EC45E23}"/>
              </a:ext>
            </a:extLst>
          </p:cNvPr>
          <p:cNvSpPr>
            <a:spLocks noGrp="1" noChangeArrowheads="1"/>
          </p:cNvSpPr>
          <p:nvPr>
            <p:ph type="title"/>
          </p:nvPr>
        </p:nvSpPr>
        <p:spPr/>
        <p:txBody>
          <a:bodyPr/>
          <a:lstStyle/>
          <a:p>
            <a:pPr eaLnBrk="1" hangingPunct="1"/>
            <a:r>
              <a:rPr lang="en-US" altLang="en-US" b="1" u="sng">
                <a:solidFill>
                  <a:schemeClr val="hlink"/>
                </a:solidFill>
              </a:rPr>
              <a:t>Nebulizer Pressure/Flow</a:t>
            </a:r>
          </a:p>
        </p:txBody>
      </p:sp>
      <p:sp>
        <p:nvSpPr>
          <p:cNvPr id="53251" name="Rectangle 3">
            <a:extLst>
              <a:ext uri="{FF2B5EF4-FFF2-40B4-BE49-F238E27FC236}">
                <a16:creationId xmlns:a16="http://schemas.microsoft.com/office/drawing/2014/main" id="{AAF6B40D-3A0B-46E2-9711-68DE55B0F35C}"/>
              </a:ext>
            </a:extLst>
          </p:cNvPr>
          <p:cNvSpPr>
            <a:spLocks noGrp="1" noChangeArrowheads="1"/>
          </p:cNvSpPr>
          <p:nvPr>
            <p:ph type="body" idx="1"/>
          </p:nvPr>
        </p:nvSpPr>
        <p:spPr/>
        <p:txBody>
          <a:bodyPr/>
          <a:lstStyle/>
          <a:p>
            <a:pPr eaLnBrk="1" hangingPunct="1">
              <a:lnSpc>
                <a:spcPct val="80000"/>
              </a:lnSpc>
            </a:pPr>
            <a:endParaRPr lang="en-US" altLang="en-US" sz="1600" b="1"/>
          </a:p>
          <a:p>
            <a:pPr eaLnBrk="1" hangingPunct="1">
              <a:lnSpc>
                <a:spcPct val="80000"/>
              </a:lnSpc>
            </a:pPr>
            <a:r>
              <a:rPr lang="en-US" altLang="en-US" sz="2000"/>
              <a:t>The nebulizer gas pressure (for regulated nebulizer gas) or nebulizer gas flow (for mass flow controlled nebulizer gas) is a critical parameter that can significantly enhance the intensity of selected lines. </a:t>
            </a:r>
          </a:p>
          <a:p>
            <a:pPr eaLnBrk="1" hangingPunct="1">
              <a:lnSpc>
                <a:spcPct val="80000"/>
              </a:lnSpc>
            </a:pPr>
            <a:endParaRPr lang="en-US" altLang="en-US" sz="2000"/>
          </a:p>
          <a:p>
            <a:pPr eaLnBrk="1" hangingPunct="1">
              <a:lnSpc>
                <a:spcPct val="80000"/>
              </a:lnSpc>
            </a:pPr>
            <a:r>
              <a:rPr lang="en-US" altLang="en-US" sz="2000"/>
              <a:t>The intensity of </a:t>
            </a:r>
            <a:r>
              <a:rPr lang="en-US" altLang="en-US" sz="2000" b="1">
                <a:solidFill>
                  <a:srgbClr val="0070C0"/>
                </a:solidFill>
              </a:rPr>
              <a:t>HARD</a:t>
            </a:r>
            <a:r>
              <a:rPr lang="en-US" altLang="en-US" sz="2000"/>
              <a:t> lines can be increased significantly by reducing the nebulizer gas pressure/flow. Reducing the nebulizer gas pressure/flow effectively increases the temperature in the central channel, which favours the high energy transitions. </a:t>
            </a:r>
          </a:p>
          <a:p>
            <a:pPr eaLnBrk="1" hangingPunct="1">
              <a:lnSpc>
                <a:spcPct val="80000"/>
              </a:lnSpc>
            </a:pPr>
            <a:endParaRPr lang="en-US" altLang="en-US" sz="2000"/>
          </a:p>
          <a:p>
            <a:pPr eaLnBrk="1" hangingPunct="1">
              <a:lnSpc>
                <a:spcPct val="80000"/>
              </a:lnSpc>
            </a:pPr>
            <a:r>
              <a:rPr lang="en-US" altLang="en-US" sz="2000"/>
              <a:t>The optimum intensity of </a:t>
            </a:r>
            <a:r>
              <a:rPr lang="en-US" altLang="en-US" sz="2000" b="1">
                <a:solidFill>
                  <a:schemeClr val="hlink"/>
                </a:solidFill>
              </a:rPr>
              <a:t>SOFT</a:t>
            </a:r>
            <a:r>
              <a:rPr lang="en-US" altLang="en-US" sz="2000"/>
              <a:t> lines, on the other hand, is achieved at the low temperature conditions resulting from the higher nebulizer pressures/flows. A compromise nebulizer gas pressure/flow, weighted in favor of the lines requiring the maximum intensity, should be set for an analytical method that contains both </a:t>
            </a:r>
            <a:r>
              <a:rPr lang="en-US" altLang="en-US" sz="2000" b="1">
                <a:solidFill>
                  <a:srgbClr val="0070C0"/>
                </a:solidFill>
              </a:rPr>
              <a:t>HARD</a:t>
            </a:r>
            <a:r>
              <a:rPr lang="en-US" altLang="en-US" sz="2000"/>
              <a:t> and </a:t>
            </a:r>
            <a:r>
              <a:rPr lang="en-US" altLang="en-US" sz="2000" b="1">
                <a:solidFill>
                  <a:schemeClr val="hlink"/>
                </a:solidFill>
              </a:rPr>
              <a:t>SOFT</a:t>
            </a:r>
            <a:r>
              <a:rPr lang="en-US" altLang="en-US" sz="2000"/>
              <a:t> lines.</a:t>
            </a:r>
            <a:r>
              <a:rPr lang="en-US" altLang="en-US" sz="160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9F5D412-6675-4D21-8637-FF211B3F26C8}"/>
              </a:ext>
            </a:extLst>
          </p:cNvPr>
          <p:cNvSpPr>
            <a:spLocks noGrp="1" noChangeArrowheads="1"/>
          </p:cNvSpPr>
          <p:nvPr>
            <p:ph type="title"/>
          </p:nvPr>
        </p:nvSpPr>
        <p:spPr/>
        <p:txBody>
          <a:bodyPr/>
          <a:lstStyle/>
          <a:p>
            <a:pPr eaLnBrk="1" hangingPunct="1"/>
            <a:r>
              <a:rPr lang="en-US" altLang="en-US" b="1" u="sng">
                <a:solidFill>
                  <a:srgbClr val="0070C0"/>
                </a:solidFill>
              </a:rPr>
              <a:t>PLASMA</a:t>
            </a:r>
          </a:p>
        </p:txBody>
      </p:sp>
      <p:sp>
        <p:nvSpPr>
          <p:cNvPr id="54275" name="Rectangle 3">
            <a:extLst>
              <a:ext uri="{FF2B5EF4-FFF2-40B4-BE49-F238E27FC236}">
                <a16:creationId xmlns:a16="http://schemas.microsoft.com/office/drawing/2014/main" id="{C350EBB5-950F-4202-9F78-7F6EDCD905C0}"/>
              </a:ext>
            </a:extLst>
          </p:cNvPr>
          <p:cNvSpPr>
            <a:spLocks noGrp="1" noChangeArrowheads="1"/>
          </p:cNvSpPr>
          <p:nvPr>
            <p:ph type="body" idx="1"/>
          </p:nvPr>
        </p:nvSpPr>
        <p:spPr/>
        <p:txBody>
          <a:bodyPr/>
          <a:lstStyle/>
          <a:p>
            <a:pPr eaLnBrk="1" hangingPunct="1"/>
            <a:r>
              <a:rPr lang="en-US" altLang="en-US"/>
              <a:t>A plasma is an electrically conductive gas containing charged particles. When atoms of a gas are excited to high energy levels, the atoms loose hold of some of their electrons and become ionised producing a plasma containing electrically charged particles - ions and electrons.</a:t>
            </a:r>
            <a:br>
              <a:rPr lang="en-US" altLang="en-US"/>
            </a:br>
            <a:endParaRPr lang="en-US" altLang="en-US"/>
          </a:p>
          <a:p>
            <a:pPr eaLnBrk="1" hangingPunct="1"/>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EA7F0DF3-9292-4582-B9A0-AFB3C99EFD28}"/>
              </a:ext>
            </a:extLst>
          </p:cNvPr>
          <p:cNvSpPr>
            <a:spLocks noGrp="1"/>
          </p:cNvSpPr>
          <p:nvPr>
            <p:ph type="ctrTitle"/>
          </p:nvPr>
        </p:nvSpPr>
        <p:spPr/>
        <p:txBody>
          <a:bodyPr/>
          <a:lstStyle/>
          <a:p>
            <a:pPr eaLnBrk="1" hangingPunct="1"/>
            <a:r>
              <a:rPr lang="en-CA" altLang="en-US" u="sng">
                <a:solidFill>
                  <a:srgbClr val="0070C0"/>
                </a:solidFill>
              </a:rPr>
              <a:t>Sample Preparation for ICP</a:t>
            </a:r>
          </a:p>
        </p:txBody>
      </p:sp>
      <p:sp>
        <p:nvSpPr>
          <p:cNvPr id="58371" name="Subtitle 2">
            <a:extLst>
              <a:ext uri="{FF2B5EF4-FFF2-40B4-BE49-F238E27FC236}">
                <a16:creationId xmlns:a16="http://schemas.microsoft.com/office/drawing/2014/main" id="{9F4086E2-B584-4070-9AE8-A1B3E51C3FAC}"/>
              </a:ext>
            </a:extLst>
          </p:cNvPr>
          <p:cNvSpPr>
            <a:spLocks noGrp="1"/>
          </p:cNvSpPr>
          <p:nvPr>
            <p:ph type="subTitle" idx="1"/>
          </p:nvPr>
        </p:nvSpPr>
        <p:spPr/>
        <p:txBody>
          <a:bodyPr/>
          <a:lstStyle/>
          <a:p>
            <a:pPr eaLnBrk="1" hangingPunct="1"/>
            <a:endParaRPr lang="en-CA"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2B91583-347A-431B-840C-EA7601D8A2C3}"/>
              </a:ext>
            </a:extLst>
          </p:cNvPr>
          <p:cNvSpPr>
            <a:spLocks noGrp="1" noChangeArrowheads="1"/>
          </p:cNvSpPr>
          <p:nvPr>
            <p:ph type="title"/>
          </p:nvPr>
        </p:nvSpPr>
        <p:spPr/>
        <p:txBody>
          <a:bodyPr/>
          <a:lstStyle/>
          <a:p>
            <a:pPr eaLnBrk="1" hangingPunct="1"/>
            <a:r>
              <a:rPr lang="en-US" altLang="en-US" sz="4000" b="1" u="sng">
                <a:solidFill>
                  <a:srgbClr val="0066FF"/>
                </a:solidFill>
              </a:rPr>
              <a:t>Sample Preparation</a:t>
            </a:r>
            <a:br>
              <a:rPr lang="en-US" altLang="en-US" sz="4000" b="1" u="sng">
                <a:solidFill>
                  <a:srgbClr val="0066FF"/>
                </a:solidFill>
              </a:rPr>
            </a:br>
            <a:r>
              <a:rPr lang="en-US" altLang="en-US" sz="4000" b="1" u="sng">
                <a:solidFill>
                  <a:srgbClr val="0066FF"/>
                </a:solidFill>
              </a:rPr>
              <a:t>ICP Analysis</a:t>
            </a:r>
          </a:p>
        </p:txBody>
      </p:sp>
      <p:sp>
        <p:nvSpPr>
          <p:cNvPr id="59395" name="Rectangle 3">
            <a:extLst>
              <a:ext uri="{FF2B5EF4-FFF2-40B4-BE49-F238E27FC236}">
                <a16:creationId xmlns:a16="http://schemas.microsoft.com/office/drawing/2014/main" id="{574628A4-9751-40E9-A0B8-B9C3A84761FB}"/>
              </a:ext>
            </a:extLst>
          </p:cNvPr>
          <p:cNvSpPr>
            <a:spLocks noGrp="1" noChangeArrowheads="1"/>
          </p:cNvSpPr>
          <p:nvPr>
            <p:ph type="body" sz="half" idx="1"/>
          </p:nvPr>
        </p:nvSpPr>
        <p:spPr/>
        <p:txBody>
          <a:bodyPr/>
          <a:lstStyle/>
          <a:p>
            <a:pPr eaLnBrk="1" hangingPunct="1">
              <a:lnSpc>
                <a:spcPct val="80000"/>
              </a:lnSpc>
            </a:pPr>
            <a:r>
              <a:rPr lang="en-US" altLang="en-US" sz="2400"/>
              <a:t>Solid samples are usually prepared by means of </a:t>
            </a:r>
            <a:r>
              <a:rPr lang="en-US" altLang="en-US" sz="2400">
                <a:solidFill>
                  <a:schemeClr val="hlink"/>
                </a:solidFill>
              </a:rPr>
              <a:t>wet ashing</a:t>
            </a:r>
            <a:r>
              <a:rPr lang="en-US" altLang="en-US" sz="2400"/>
              <a:t> or </a:t>
            </a:r>
            <a:r>
              <a:rPr lang="en-US" altLang="en-US" sz="2400">
                <a:solidFill>
                  <a:srgbClr val="00CC00"/>
                </a:solidFill>
              </a:rPr>
              <a:t>dry ashing.</a:t>
            </a:r>
          </a:p>
          <a:p>
            <a:pPr eaLnBrk="1" hangingPunct="1">
              <a:lnSpc>
                <a:spcPct val="80000"/>
              </a:lnSpc>
            </a:pPr>
            <a:endParaRPr lang="en-US" altLang="en-US" sz="2400">
              <a:solidFill>
                <a:srgbClr val="00CC00"/>
              </a:solidFill>
            </a:endParaRPr>
          </a:p>
          <a:p>
            <a:pPr eaLnBrk="1" hangingPunct="1">
              <a:lnSpc>
                <a:spcPct val="80000"/>
              </a:lnSpc>
            </a:pPr>
            <a:r>
              <a:rPr lang="en-US" altLang="en-US" sz="2400">
                <a:solidFill>
                  <a:srgbClr val="00CC00"/>
                </a:solidFill>
              </a:rPr>
              <a:t>Dry ashing</a:t>
            </a:r>
            <a:r>
              <a:rPr lang="en-US" altLang="en-US" sz="2400"/>
              <a:t> involves burning off organics in high temperature oven.  Dissolving ash in strong acid (nitric, aqua regia, hydrochloric, perchloric or sulfuric).</a:t>
            </a:r>
          </a:p>
          <a:p>
            <a:pPr eaLnBrk="1" hangingPunct="1">
              <a:lnSpc>
                <a:spcPct val="80000"/>
              </a:lnSpc>
              <a:buFontTx/>
              <a:buNone/>
            </a:pPr>
            <a:endParaRPr lang="en-US" altLang="en-US" sz="2400"/>
          </a:p>
          <a:p>
            <a:pPr eaLnBrk="1" hangingPunct="1">
              <a:lnSpc>
                <a:spcPct val="80000"/>
              </a:lnSpc>
            </a:pPr>
            <a:endParaRPr lang="en-US" altLang="en-US" sz="2400"/>
          </a:p>
        </p:txBody>
      </p:sp>
      <p:pic>
        <p:nvPicPr>
          <p:cNvPr id="59396" name="Picture 4" descr="Ashing+Oven+Meltdown">
            <a:extLst>
              <a:ext uri="{FF2B5EF4-FFF2-40B4-BE49-F238E27FC236}">
                <a16:creationId xmlns:a16="http://schemas.microsoft.com/office/drawing/2014/main" id="{F7F6C1C4-7479-4833-BA65-37E751FA746B}"/>
              </a:ext>
            </a:extLst>
          </p:cNvPr>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4762500" y="2433638"/>
            <a:ext cx="3810000" cy="285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7" name="Text Box 5">
            <a:extLst>
              <a:ext uri="{FF2B5EF4-FFF2-40B4-BE49-F238E27FC236}">
                <a16:creationId xmlns:a16="http://schemas.microsoft.com/office/drawing/2014/main" id="{04E1455E-A090-48C3-8BF6-33C85E4F208E}"/>
              </a:ext>
            </a:extLst>
          </p:cNvPr>
          <p:cNvSpPr txBox="1">
            <a:spLocks noChangeArrowheads="1"/>
          </p:cNvSpPr>
          <p:nvPr/>
        </p:nvSpPr>
        <p:spPr bwMode="auto">
          <a:xfrm>
            <a:off x="4175125" y="5675313"/>
            <a:ext cx="2325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Muffle furnace 600</a:t>
            </a:r>
            <a:r>
              <a:rPr lang="en-US" altLang="en-US" sz="1800" baseline="30000"/>
              <a:t>o</a:t>
            </a:r>
            <a:r>
              <a:rPr lang="en-US" altLang="en-US" sz="1800"/>
              <a:t>C</a:t>
            </a:r>
          </a:p>
        </p:txBody>
      </p:sp>
      <p:sp>
        <p:nvSpPr>
          <p:cNvPr id="59398" name="Line 6">
            <a:extLst>
              <a:ext uri="{FF2B5EF4-FFF2-40B4-BE49-F238E27FC236}">
                <a16:creationId xmlns:a16="http://schemas.microsoft.com/office/drawing/2014/main" id="{431B24B0-BD12-470C-82F9-7583ACD4FCA0}"/>
              </a:ext>
            </a:extLst>
          </p:cNvPr>
          <p:cNvSpPr>
            <a:spLocks noChangeShapeType="1"/>
          </p:cNvSpPr>
          <p:nvPr/>
        </p:nvSpPr>
        <p:spPr bwMode="auto">
          <a:xfrm flipV="1">
            <a:off x="5486400" y="4648200"/>
            <a:ext cx="12192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521FC6C-3B74-4EB7-9EAF-E0951A6BBDCD}"/>
              </a:ext>
            </a:extLst>
          </p:cNvPr>
          <p:cNvSpPr>
            <a:spLocks noGrp="1" noChangeArrowheads="1"/>
          </p:cNvSpPr>
          <p:nvPr>
            <p:ph type="title"/>
          </p:nvPr>
        </p:nvSpPr>
        <p:spPr>
          <a:xfrm>
            <a:off x="304800" y="304800"/>
            <a:ext cx="8229600" cy="1143000"/>
          </a:xfrm>
        </p:spPr>
        <p:txBody>
          <a:bodyPr/>
          <a:lstStyle/>
          <a:p>
            <a:pPr eaLnBrk="1" hangingPunct="1"/>
            <a:r>
              <a:rPr lang="en-US" altLang="en-US" b="1" u="sng">
                <a:solidFill>
                  <a:srgbClr val="0070C0"/>
                </a:solidFill>
              </a:rPr>
              <a:t>Style</a:t>
            </a:r>
          </a:p>
        </p:txBody>
      </p:sp>
      <p:sp>
        <p:nvSpPr>
          <p:cNvPr id="8195" name="Rectangle 3">
            <a:extLst>
              <a:ext uri="{FF2B5EF4-FFF2-40B4-BE49-F238E27FC236}">
                <a16:creationId xmlns:a16="http://schemas.microsoft.com/office/drawing/2014/main" id="{A1C1F398-ABE5-4524-BFBB-9736FA24D267}"/>
              </a:ext>
            </a:extLst>
          </p:cNvPr>
          <p:cNvSpPr>
            <a:spLocks noGrp="1" noChangeArrowheads="1"/>
          </p:cNvSpPr>
          <p:nvPr>
            <p:ph type="body" idx="1"/>
          </p:nvPr>
        </p:nvSpPr>
        <p:spPr/>
        <p:txBody>
          <a:bodyPr/>
          <a:lstStyle/>
          <a:p>
            <a:pPr eaLnBrk="1" hangingPunct="1"/>
            <a:r>
              <a:rPr lang="en-CA" altLang="en-US" sz="2800" b="1"/>
              <a:t>All pre-lab answers and lab reports must be </a:t>
            </a:r>
            <a:r>
              <a:rPr lang="en-CA" altLang="en-US" sz="2800" b="1" u="sng"/>
              <a:t>typewritten</a:t>
            </a:r>
            <a:r>
              <a:rPr lang="en-CA" altLang="en-US" sz="2800" b="1"/>
              <a:t> </a:t>
            </a:r>
            <a:r>
              <a:rPr lang="en-CA" altLang="en-US" sz="2800"/>
              <a:t>using word processing software.</a:t>
            </a:r>
          </a:p>
          <a:p>
            <a:pPr eaLnBrk="1" hangingPunct="1"/>
            <a:r>
              <a:rPr lang="en-CA" altLang="en-US" sz="2800"/>
              <a:t>The graphs and charts must be plotted using graphical software.</a:t>
            </a:r>
          </a:p>
          <a:p>
            <a:pPr eaLnBrk="1" hangingPunct="1"/>
            <a:r>
              <a:rPr lang="en-CA" altLang="en-US" sz="2800"/>
              <a:t>Write in the third person, past tense, do not say I did this or that, instead say this or that was done. </a:t>
            </a:r>
          </a:p>
          <a:p>
            <a:pPr eaLnBrk="1" hangingPunct="1"/>
            <a:r>
              <a:rPr lang="en-CA" altLang="en-US" sz="2800"/>
              <a:t>Grammar is important so check your writing. </a:t>
            </a:r>
            <a:endParaRPr lang="en-US" altLang="en-US" sz="28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9A12376-B898-4A93-8920-CC4620339323}"/>
              </a:ext>
            </a:extLst>
          </p:cNvPr>
          <p:cNvSpPr>
            <a:spLocks noGrp="1" noChangeArrowheads="1"/>
          </p:cNvSpPr>
          <p:nvPr>
            <p:ph type="title"/>
          </p:nvPr>
        </p:nvSpPr>
        <p:spPr/>
        <p:txBody>
          <a:bodyPr/>
          <a:lstStyle/>
          <a:p>
            <a:pPr eaLnBrk="1" hangingPunct="1"/>
            <a:r>
              <a:rPr lang="en-US" altLang="en-US" b="1" u="sng">
                <a:solidFill>
                  <a:srgbClr val="0070C0"/>
                </a:solidFill>
              </a:rPr>
              <a:t>Wet Ashing</a:t>
            </a:r>
          </a:p>
        </p:txBody>
      </p:sp>
      <p:sp>
        <p:nvSpPr>
          <p:cNvPr id="61443" name="Rectangle 3">
            <a:extLst>
              <a:ext uri="{FF2B5EF4-FFF2-40B4-BE49-F238E27FC236}">
                <a16:creationId xmlns:a16="http://schemas.microsoft.com/office/drawing/2014/main" id="{5643DD08-E148-48B8-884A-C645604D1960}"/>
              </a:ext>
            </a:extLst>
          </p:cNvPr>
          <p:cNvSpPr>
            <a:spLocks noGrp="1" noChangeArrowheads="1"/>
          </p:cNvSpPr>
          <p:nvPr>
            <p:ph type="body" sz="half" idx="1"/>
          </p:nvPr>
        </p:nvSpPr>
        <p:spPr/>
        <p:txBody>
          <a:bodyPr/>
          <a:lstStyle/>
          <a:p>
            <a:pPr eaLnBrk="1" hangingPunct="1"/>
            <a:r>
              <a:rPr lang="en-US" altLang="en-US"/>
              <a:t>Wet ashing involves digesting whole sample in strong acid.</a:t>
            </a:r>
          </a:p>
          <a:p>
            <a:pPr eaLnBrk="1" hangingPunct="1"/>
            <a:endParaRPr lang="en-US" altLang="en-US"/>
          </a:p>
          <a:p>
            <a:pPr eaLnBrk="1" hangingPunct="1"/>
            <a:r>
              <a:rPr lang="en-US" altLang="en-US"/>
              <a:t>Digestion can be by digestion block or microwave.</a:t>
            </a:r>
          </a:p>
        </p:txBody>
      </p:sp>
      <p:sp>
        <p:nvSpPr>
          <p:cNvPr id="61444" name="Rectangle 4">
            <a:extLst>
              <a:ext uri="{FF2B5EF4-FFF2-40B4-BE49-F238E27FC236}">
                <a16:creationId xmlns:a16="http://schemas.microsoft.com/office/drawing/2014/main" id="{A0497DF3-738A-45DA-9BF4-B003B8DE7455}"/>
              </a:ext>
            </a:extLst>
          </p:cNvPr>
          <p:cNvSpPr>
            <a:spLocks noGrp="1" noChangeArrowheads="1"/>
          </p:cNvSpPr>
          <p:nvPr>
            <p:ph type="body" sz="half" idx="2"/>
          </p:nvPr>
        </p:nvSpPr>
        <p:spPr/>
        <p:txBody>
          <a:bodyPr/>
          <a:lstStyle/>
          <a:p>
            <a:pPr eaLnBrk="1" hangingPunct="1"/>
            <a:r>
              <a:rPr lang="en-US" altLang="en-US"/>
              <a:t>Samples in racks</a:t>
            </a:r>
          </a:p>
        </p:txBody>
      </p:sp>
      <p:pic>
        <p:nvPicPr>
          <p:cNvPr id="61445" name="Picture 5" descr="Picture of DB-3D DRI-BLOCK">
            <a:extLst>
              <a:ext uri="{FF2B5EF4-FFF2-40B4-BE49-F238E27FC236}">
                <a16:creationId xmlns:a16="http://schemas.microsoft.com/office/drawing/2014/main" id="{3703848A-2FFE-4ECC-9E8D-FD75DA46F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860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 Box 6">
            <a:extLst>
              <a:ext uri="{FF2B5EF4-FFF2-40B4-BE49-F238E27FC236}">
                <a16:creationId xmlns:a16="http://schemas.microsoft.com/office/drawing/2014/main" id="{8F61D2F5-F55B-4D9D-84DD-8589E41254DF}"/>
              </a:ext>
            </a:extLst>
          </p:cNvPr>
          <p:cNvSpPr txBox="1">
            <a:spLocks noChangeArrowheads="1"/>
          </p:cNvSpPr>
          <p:nvPr/>
        </p:nvSpPr>
        <p:spPr bwMode="auto">
          <a:xfrm>
            <a:off x="4708525" y="5218113"/>
            <a:ext cx="3803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Block heater temperature controlled</a:t>
            </a:r>
          </a:p>
        </p:txBody>
      </p:sp>
      <p:sp>
        <p:nvSpPr>
          <p:cNvPr id="61447" name="Line 7">
            <a:extLst>
              <a:ext uri="{FF2B5EF4-FFF2-40B4-BE49-F238E27FC236}">
                <a16:creationId xmlns:a16="http://schemas.microsoft.com/office/drawing/2014/main" id="{9966C19E-2705-4573-B306-7233F4BE75BD}"/>
              </a:ext>
            </a:extLst>
          </p:cNvPr>
          <p:cNvSpPr>
            <a:spLocks noChangeShapeType="1"/>
          </p:cNvSpPr>
          <p:nvPr/>
        </p:nvSpPr>
        <p:spPr bwMode="auto">
          <a:xfrm flipV="1">
            <a:off x="5410200" y="4191000"/>
            <a:ext cx="8382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8" name="Line 9">
            <a:extLst>
              <a:ext uri="{FF2B5EF4-FFF2-40B4-BE49-F238E27FC236}">
                <a16:creationId xmlns:a16="http://schemas.microsoft.com/office/drawing/2014/main" id="{3F88BBD1-88CB-42CE-8C12-CFFDFB9AC9B8}"/>
              </a:ext>
            </a:extLst>
          </p:cNvPr>
          <p:cNvSpPr>
            <a:spLocks noChangeShapeType="1"/>
          </p:cNvSpPr>
          <p:nvPr/>
        </p:nvSpPr>
        <p:spPr bwMode="auto">
          <a:xfrm flipH="1">
            <a:off x="7543800" y="2209800"/>
            <a:ext cx="76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049BAC3-63A9-4C0C-A36A-35E91E7EDA18}"/>
              </a:ext>
            </a:extLst>
          </p:cNvPr>
          <p:cNvSpPr>
            <a:spLocks noGrp="1" noChangeArrowheads="1"/>
          </p:cNvSpPr>
          <p:nvPr>
            <p:ph type="title"/>
          </p:nvPr>
        </p:nvSpPr>
        <p:spPr/>
        <p:txBody>
          <a:bodyPr/>
          <a:lstStyle/>
          <a:p>
            <a:pPr eaLnBrk="1" hangingPunct="1"/>
            <a:r>
              <a:rPr lang="en-US" altLang="en-US" b="1" u="sng" dirty="0">
                <a:solidFill>
                  <a:srgbClr val="00CC00"/>
                </a:solidFill>
              </a:rPr>
              <a:t>Microwave Digestion</a:t>
            </a:r>
          </a:p>
        </p:txBody>
      </p:sp>
      <p:sp>
        <p:nvSpPr>
          <p:cNvPr id="62467" name="Rectangle 3">
            <a:extLst>
              <a:ext uri="{FF2B5EF4-FFF2-40B4-BE49-F238E27FC236}">
                <a16:creationId xmlns:a16="http://schemas.microsoft.com/office/drawing/2014/main" id="{0271F6DB-D3DD-4B2C-AC2D-3932C6E334C5}"/>
              </a:ext>
            </a:extLst>
          </p:cNvPr>
          <p:cNvSpPr>
            <a:spLocks noGrp="1" noChangeArrowheads="1"/>
          </p:cNvSpPr>
          <p:nvPr>
            <p:ph type="body" sz="half" idx="1"/>
          </p:nvPr>
        </p:nvSpPr>
        <p:spPr/>
        <p:txBody>
          <a:bodyPr/>
          <a:lstStyle/>
          <a:p>
            <a:pPr eaLnBrk="1" hangingPunct="1"/>
            <a:r>
              <a:rPr lang="en-US" altLang="en-US" sz="2800" dirty="0"/>
              <a:t>Microwave digestion can be by closed vessel digestion at high pressure and temperature</a:t>
            </a:r>
          </a:p>
        </p:txBody>
      </p:sp>
      <p:sp>
        <p:nvSpPr>
          <p:cNvPr id="62468" name="Rectangle 4">
            <a:extLst>
              <a:ext uri="{FF2B5EF4-FFF2-40B4-BE49-F238E27FC236}">
                <a16:creationId xmlns:a16="http://schemas.microsoft.com/office/drawing/2014/main" id="{F957430A-8C52-4289-9A22-B15C72D38905}"/>
              </a:ext>
            </a:extLst>
          </p:cNvPr>
          <p:cNvSpPr>
            <a:spLocks noGrp="1" noChangeArrowheads="1"/>
          </p:cNvSpPr>
          <p:nvPr>
            <p:ph type="body" sz="half" idx="2"/>
          </p:nvPr>
        </p:nvSpPr>
        <p:spPr/>
        <p:txBody>
          <a:bodyPr/>
          <a:lstStyle/>
          <a:p>
            <a:pPr eaLnBrk="1" hangingPunct="1"/>
            <a:endParaRPr lang="en-US" altLang="en-US" sz="2800"/>
          </a:p>
        </p:txBody>
      </p:sp>
      <p:pic>
        <p:nvPicPr>
          <p:cNvPr id="62469" name="Picture 5">
            <a:extLst>
              <a:ext uri="{FF2B5EF4-FFF2-40B4-BE49-F238E27FC236}">
                <a16:creationId xmlns:a16="http://schemas.microsoft.com/office/drawing/2014/main" id="{AC566759-CF55-47D4-BC5E-D35B74647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4343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6" descr="ANd9GcT61KY0MyuGYiRmG6gRtHzN_tKM1mmkwLw5W9bXt-fYfptxDFD1Ug">
            <a:extLst>
              <a:ext uri="{FF2B5EF4-FFF2-40B4-BE49-F238E27FC236}">
                <a16:creationId xmlns:a16="http://schemas.microsoft.com/office/drawing/2014/main" id="{C435AF65-83C2-43AF-BF87-90146859E1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038600"/>
            <a:ext cx="2143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32642E8-7F30-455E-AE2A-28B203422239}"/>
              </a:ext>
            </a:extLst>
          </p:cNvPr>
          <p:cNvSpPr>
            <a:spLocks noGrp="1" noChangeArrowheads="1"/>
          </p:cNvSpPr>
          <p:nvPr>
            <p:ph type="title"/>
          </p:nvPr>
        </p:nvSpPr>
        <p:spPr/>
        <p:txBody>
          <a:bodyPr/>
          <a:lstStyle/>
          <a:p>
            <a:pPr eaLnBrk="1" hangingPunct="1"/>
            <a:r>
              <a:rPr lang="en-US" altLang="en-US" b="1" u="sng">
                <a:solidFill>
                  <a:srgbClr val="0070C0"/>
                </a:solidFill>
              </a:rPr>
              <a:t>Copying</a:t>
            </a:r>
          </a:p>
        </p:txBody>
      </p:sp>
      <p:sp>
        <p:nvSpPr>
          <p:cNvPr id="9219" name="Rectangle 3">
            <a:extLst>
              <a:ext uri="{FF2B5EF4-FFF2-40B4-BE49-F238E27FC236}">
                <a16:creationId xmlns:a16="http://schemas.microsoft.com/office/drawing/2014/main" id="{971799A1-D77D-438E-8390-9B47AA45B172}"/>
              </a:ext>
            </a:extLst>
          </p:cNvPr>
          <p:cNvSpPr>
            <a:spLocks noGrp="1" noChangeArrowheads="1"/>
          </p:cNvSpPr>
          <p:nvPr>
            <p:ph type="body" idx="1"/>
          </p:nvPr>
        </p:nvSpPr>
        <p:spPr/>
        <p:txBody>
          <a:bodyPr/>
          <a:lstStyle/>
          <a:p>
            <a:pPr eaLnBrk="1" hangingPunct="1">
              <a:lnSpc>
                <a:spcPct val="90000"/>
              </a:lnSpc>
            </a:pPr>
            <a:r>
              <a:rPr lang="en-US" altLang="en-US" sz="2800" dirty="0"/>
              <a:t>Explain things in your </a:t>
            </a:r>
            <a:r>
              <a:rPr lang="en-US" altLang="en-US" sz="2800" dirty="0">
                <a:solidFill>
                  <a:schemeClr val="hlink"/>
                </a:solidFill>
              </a:rPr>
              <a:t>own words</a:t>
            </a:r>
            <a:r>
              <a:rPr lang="en-US" altLang="en-US" sz="2800" dirty="0"/>
              <a:t> (with a proper reference for any quotes) to demonstrate your understanding of the idea/subject.</a:t>
            </a:r>
          </a:p>
          <a:p>
            <a:pPr eaLnBrk="1" hangingPunct="1">
              <a:lnSpc>
                <a:spcPct val="90000"/>
              </a:lnSpc>
              <a:buNone/>
            </a:pPr>
            <a:endParaRPr lang="en-US" altLang="en-US" sz="2800" dirty="0">
              <a:cs typeface="Arial"/>
            </a:endParaRPr>
          </a:p>
          <a:p>
            <a:pPr eaLnBrk="1" hangingPunct="1">
              <a:lnSpc>
                <a:spcPct val="90000"/>
              </a:lnSpc>
            </a:pPr>
            <a:r>
              <a:rPr lang="en-US" altLang="en-US" sz="2800" dirty="0"/>
              <a:t>Do </a:t>
            </a:r>
            <a:r>
              <a:rPr lang="en-US" altLang="en-US" sz="2800" dirty="0">
                <a:solidFill>
                  <a:srgbClr val="FF0000"/>
                </a:solidFill>
              </a:rPr>
              <a:t>not</a:t>
            </a:r>
            <a:r>
              <a:rPr lang="en-US" altLang="en-US" sz="2800" dirty="0"/>
              <a:t> copy the </a:t>
            </a:r>
            <a:r>
              <a:rPr lang="en-US" altLang="en-US" sz="2800" dirty="0">
                <a:solidFill>
                  <a:srgbClr val="FF0000"/>
                </a:solidFill>
              </a:rPr>
              <a:t>explanation from the lab manual</a:t>
            </a:r>
            <a:r>
              <a:rPr lang="en-US" altLang="en-US" sz="2800" dirty="0"/>
              <a:t>. Any diagrams, schemes, or drawings not created by you must also be referenced.</a:t>
            </a:r>
            <a:endParaRPr lang="en-US" altLang="en-US" sz="2800" dirty="0">
              <a:cs typeface="Arial"/>
            </a:endParaRPr>
          </a:p>
          <a:p>
            <a:pPr eaLnBrk="1" hangingPunct="1">
              <a:lnSpc>
                <a:spcPct val="90000"/>
              </a:lnSpc>
              <a:buNone/>
            </a:pPr>
            <a:endParaRPr lang="en-US" altLang="en-US" sz="2800" dirty="0">
              <a:cs typeface="Arial"/>
            </a:endParaRPr>
          </a:p>
          <a:p>
            <a:pPr eaLnBrk="1" hangingPunct="1">
              <a:lnSpc>
                <a:spcPct val="90000"/>
              </a:lnSpc>
            </a:pPr>
            <a:r>
              <a:rPr lang="en-US" altLang="en-US" sz="2800" dirty="0">
                <a:solidFill>
                  <a:srgbClr val="0070C0"/>
                </a:solidFill>
              </a:rPr>
              <a:t>Each student must submit their own report.</a:t>
            </a:r>
            <a:endParaRPr lang="en-US" altLang="en-US" sz="2800" dirty="0">
              <a:solidFill>
                <a:srgbClr val="0070C0"/>
              </a:solidFil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D78D5B0-8DDB-4A57-A83D-137E8C4B0AA8}"/>
              </a:ext>
            </a:extLst>
          </p:cNvPr>
          <p:cNvSpPr>
            <a:spLocks noGrp="1" noChangeArrowheads="1"/>
          </p:cNvSpPr>
          <p:nvPr>
            <p:ph type="title"/>
          </p:nvPr>
        </p:nvSpPr>
        <p:spPr/>
        <p:txBody>
          <a:bodyPr/>
          <a:lstStyle/>
          <a:p>
            <a:pPr eaLnBrk="1" hangingPunct="1"/>
            <a:r>
              <a:rPr lang="en-US" altLang="en-US" b="1" u="sng">
                <a:solidFill>
                  <a:srgbClr val="0070C0"/>
                </a:solidFill>
              </a:rPr>
              <a:t>Pre-lab</a:t>
            </a:r>
          </a:p>
        </p:txBody>
      </p:sp>
      <p:sp>
        <p:nvSpPr>
          <p:cNvPr id="10243" name="Rectangle 3">
            <a:extLst>
              <a:ext uri="{FF2B5EF4-FFF2-40B4-BE49-F238E27FC236}">
                <a16:creationId xmlns:a16="http://schemas.microsoft.com/office/drawing/2014/main" id="{E587DB68-CA4A-4519-B4DC-9B115AF4EDBC}"/>
              </a:ext>
            </a:extLst>
          </p:cNvPr>
          <p:cNvSpPr>
            <a:spLocks noGrp="1" noChangeArrowheads="1"/>
          </p:cNvSpPr>
          <p:nvPr>
            <p:ph type="body" idx="1"/>
          </p:nvPr>
        </p:nvSpPr>
        <p:spPr/>
        <p:txBody>
          <a:bodyPr/>
          <a:lstStyle/>
          <a:p>
            <a:pPr eaLnBrk="1" hangingPunct="1"/>
            <a:r>
              <a:rPr lang="en-US" altLang="en-US" dirty="0"/>
              <a:t>The purpose of the </a:t>
            </a:r>
            <a:r>
              <a:rPr lang="en-US" altLang="en-US" b="1" dirty="0"/>
              <a:t>pre-lab</a:t>
            </a:r>
            <a:r>
              <a:rPr lang="en-US" altLang="en-US" dirty="0"/>
              <a:t> is </a:t>
            </a:r>
            <a:r>
              <a:rPr lang="en-US" altLang="en-US" b="1" dirty="0"/>
              <a:t>for you</a:t>
            </a:r>
            <a:r>
              <a:rPr lang="en-US" altLang="en-US" dirty="0"/>
              <a:t> to get a better understanding of your equipment and experiments before coming to the lab. </a:t>
            </a:r>
            <a:endParaRPr lang="en-US" altLang="en-US"/>
          </a:p>
          <a:p>
            <a:pPr eaLnBrk="1" hangingPunct="1"/>
            <a:r>
              <a:rPr lang="en-US" altLang="en-US" dirty="0"/>
              <a:t>A pre-lab is required before each of the three experiments and answers must be handed in prior to the beginning of the first lab of a new lab experiment. </a:t>
            </a:r>
            <a:endParaRPr lang="en-US" altLang="en-US" dirty="0">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0C9F546-196A-4222-B98C-67AC593AEAAC}"/>
              </a:ext>
            </a:extLst>
          </p:cNvPr>
          <p:cNvSpPr>
            <a:spLocks noGrp="1" noChangeArrowheads="1"/>
          </p:cNvSpPr>
          <p:nvPr>
            <p:ph type="title"/>
          </p:nvPr>
        </p:nvSpPr>
        <p:spPr/>
        <p:txBody>
          <a:bodyPr/>
          <a:lstStyle/>
          <a:p>
            <a:pPr eaLnBrk="1" hangingPunct="1"/>
            <a:r>
              <a:rPr lang="en-US" altLang="en-US" u="sng">
                <a:solidFill>
                  <a:srgbClr val="0070C0"/>
                </a:solidFill>
              </a:rPr>
              <a:t>Text-Introduction</a:t>
            </a:r>
          </a:p>
        </p:txBody>
      </p:sp>
      <p:sp>
        <p:nvSpPr>
          <p:cNvPr id="12291" name="Rectangle 3">
            <a:extLst>
              <a:ext uri="{FF2B5EF4-FFF2-40B4-BE49-F238E27FC236}">
                <a16:creationId xmlns:a16="http://schemas.microsoft.com/office/drawing/2014/main" id="{B8DE7A7F-7ECB-4161-8114-FE80FC512A77}"/>
              </a:ext>
            </a:extLst>
          </p:cNvPr>
          <p:cNvSpPr>
            <a:spLocks noGrp="1" noChangeArrowheads="1"/>
          </p:cNvSpPr>
          <p:nvPr>
            <p:ph type="body" idx="1"/>
          </p:nvPr>
        </p:nvSpPr>
        <p:spPr>
          <a:xfrm>
            <a:off x="457200" y="1600200"/>
            <a:ext cx="8229600" cy="4953000"/>
          </a:xfrm>
        </p:spPr>
        <p:txBody>
          <a:bodyPr/>
          <a:lstStyle/>
          <a:p>
            <a:pPr eaLnBrk="1" hangingPunct="1">
              <a:buFontTx/>
              <a:buNone/>
              <a:defRPr/>
            </a:pPr>
            <a:r>
              <a:rPr lang="en-US" altLang="en-US" dirty="0"/>
              <a:t>   Introduce your experiment </a:t>
            </a:r>
          </a:p>
          <a:p>
            <a:pPr eaLnBrk="1" hangingPunct="1">
              <a:buFontTx/>
              <a:buNone/>
              <a:defRPr/>
            </a:pPr>
            <a:r>
              <a:rPr lang="en-US" altLang="en-US" dirty="0"/>
              <a:t>1) What are you doing, analyzing etc.</a:t>
            </a:r>
          </a:p>
          <a:p>
            <a:pPr marL="514350" indent="-514350" eaLnBrk="1" hangingPunct="1">
              <a:buFontTx/>
              <a:buAutoNum type="arabicParenR" startAt="2"/>
              <a:defRPr/>
            </a:pPr>
            <a:r>
              <a:rPr lang="en-US" altLang="en-US" dirty="0"/>
              <a:t>Why important</a:t>
            </a:r>
          </a:p>
          <a:p>
            <a:pPr marL="514350" indent="-514350" eaLnBrk="1" hangingPunct="1">
              <a:buFontTx/>
              <a:buAutoNum type="arabicParenR" startAt="2"/>
              <a:defRPr/>
            </a:pPr>
            <a:r>
              <a:rPr lang="en-US" altLang="en-US" dirty="0"/>
              <a:t>Give some background why the analysis is important what are </a:t>
            </a:r>
            <a:r>
              <a:rPr lang="en-US" altLang="en-US" dirty="0" err="1"/>
              <a:t>analysed</a:t>
            </a:r>
            <a:r>
              <a:rPr lang="en-US" altLang="en-US" dirty="0"/>
              <a:t> compounds used for, etc. </a:t>
            </a:r>
          </a:p>
          <a:p>
            <a:pPr marL="514350" indent="-514350" eaLnBrk="1" hangingPunct="1">
              <a:buFontTx/>
              <a:buAutoNum type="arabicParenR" startAt="2"/>
              <a:defRPr/>
            </a:pPr>
            <a:r>
              <a:rPr lang="en-US" altLang="en-US" dirty="0"/>
              <a:t>Why important to measure them</a:t>
            </a:r>
          </a:p>
          <a:p>
            <a:pPr marL="514350" indent="-514350" eaLnBrk="1" hangingPunct="1">
              <a:buFontTx/>
              <a:buAutoNum type="arabicParenR" startAt="2"/>
              <a:defRPr/>
            </a:pPr>
            <a:r>
              <a:rPr lang="en-US" altLang="en-US" dirty="0"/>
              <a:t>Give advantages, and limitations of the techniques you are using.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34E9084-158D-4418-9F48-E486C33B9062}"/>
              </a:ext>
            </a:extLst>
          </p:cNvPr>
          <p:cNvSpPr>
            <a:spLocks noGrp="1" noChangeArrowheads="1"/>
          </p:cNvSpPr>
          <p:nvPr>
            <p:ph type="title"/>
          </p:nvPr>
        </p:nvSpPr>
        <p:spPr/>
        <p:txBody>
          <a:bodyPr/>
          <a:lstStyle/>
          <a:p>
            <a:pPr eaLnBrk="1" hangingPunct="1"/>
            <a:r>
              <a:rPr lang="en-US" altLang="en-US" u="sng">
                <a:solidFill>
                  <a:srgbClr val="0070C0"/>
                </a:solidFill>
              </a:rPr>
              <a:t>Materials and Methods</a:t>
            </a:r>
          </a:p>
        </p:txBody>
      </p:sp>
      <p:sp>
        <p:nvSpPr>
          <p:cNvPr id="12291" name="Rectangle 3">
            <a:extLst>
              <a:ext uri="{FF2B5EF4-FFF2-40B4-BE49-F238E27FC236}">
                <a16:creationId xmlns:a16="http://schemas.microsoft.com/office/drawing/2014/main" id="{745D202D-8EBA-4301-8498-E7627EFC8996}"/>
              </a:ext>
            </a:extLst>
          </p:cNvPr>
          <p:cNvSpPr>
            <a:spLocks noGrp="1" noChangeArrowheads="1"/>
          </p:cNvSpPr>
          <p:nvPr>
            <p:ph type="body" idx="1"/>
          </p:nvPr>
        </p:nvSpPr>
        <p:spPr/>
        <p:txBody>
          <a:bodyPr/>
          <a:lstStyle/>
          <a:p>
            <a:pPr eaLnBrk="1" hangingPunct="1">
              <a:lnSpc>
                <a:spcPct val="80000"/>
              </a:lnSpc>
              <a:buNone/>
            </a:pPr>
            <a:r>
              <a:rPr lang="en-US" altLang="en-US" sz="2400"/>
              <a:t> ) Explain the experimental methods with enough detail </a:t>
            </a:r>
            <a:r>
              <a:rPr lang="en-US" altLang="en-US" sz="2400" dirty="0"/>
              <a:t>that they could be repeated by someone reading your report. </a:t>
            </a:r>
          </a:p>
          <a:p>
            <a:pPr>
              <a:lnSpc>
                <a:spcPct val="80000"/>
              </a:lnSpc>
              <a:buNone/>
            </a:pPr>
            <a:r>
              <a:rPr lang="en-US" altLang="en-US" sz="2400"/>
              <a:t>2) List the instruments (including the models and </a:t>
            </a:r>
            <a:r>
              <a:rPr lang="en-US" altLang="en-US" sz="2400" dirty="0"/>
              <a:t>company location) used in your experiment, giving </a:t>
            </a:r>
            <a:r>
              <a:rPr lang="en-US" altLang="en-US" sz="2400" b="1" dirty="0">
                <a:solidFill>
                  <a:srgbClr val="FF0000"/>
                </a:solidFill>
              </a:rPr>
              <a:t>all relevant</a:t>
            </a:r>
            <a:r>
              <a:rPr lang="en-US" altLang="en-US" sz="2400" dirty="0"/>
              <a:t> conditions and settings, </a:t>
            </a:r>
          </a:p>
          <a:p>
            <a:pPr>
              <a:lnSpc>
                <a:spcPct val="80000"/>
              </a:lnSpc>
              <a:buNone/>
            </a:pPr>
            <a:r>
              <a:rPr lang="en-US" altLang="en-US" sz="2400" dirty="0"/>
              <a:t>3) You have to presume the person reading your method knows how to run the instrumentation. List any reagents (including manufacturer and grade) used in the </a:t>
            </a:r>
            <a:r>
              <a:rPr lang="en-US" altLang="en-US" sz="2400"/>
              <a:t>experiment, include concentrations, solvents, etc.</a:t>
            </a:r>
          </a:p>
          <a:p>
            <a:pPr>
              <a:lnSpc>
                <a:spcPct val="80000"/>
              </a:lnSpc>
              <a:buNone/>
            </a:pPr>
            <a:r>
              <a:rPr lang="en-US" altLang="en-US" sz="2400" dirty="0"/>
              <a:t> 4)The material and methods should be in paragraph format or in tables.  If tables are used they have to be referred to and explained. They must have divisions and headings. </a:t>
            </a:r>
            <a:endParaRPr lang="en-US" altLang="en-US" sz="2400">
              <a:cs typeface="Aria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DD59EECDFEBA4C9D6B7756ADEFCD3B" ma:contentTypeVersion="6" ma:contentTypeDescription="Create a new document." ma:contentTypeScope="" ma:versionID="be70a34827f05ede987892b0bc9e363a">
  <xsd:schema xmlns:xsd="http://www.w3.org/2001/XMLSchema" xmlns:xs="http://www.w3.org/2001/XMLSchema" xmlns:p="http://schemas.microsoft.com/office/2006/metadata/properties" xmlns:ns3="5881d87c-7240-4acc-a7a1-1aceb56e63e7" targetNamespace="http://schemas.microsoft.com/office/2006/metadata/properties" ma:root="true" ma:fieldsID="a6c893aef63ee54d29589cb51f47e525" ns3:_="">
    <xsd:import namespace="5881d87c-7240-4acc-a7a1-1aceb56e63e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1d87c-7240-4acc-a7a1-1aceb56e63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C1AC55-CC25-4F36-BABA-F3FFAF4CD8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81d87c-7240-4acc-a7a1-1aceb56e63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9A56BF-EF38-455B-A68D-1C16A1D99B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12128</TotalTime>
  <Words>2141</Words>
  <Application>Microsoft Office PowerPoint</Application>
  <PresentationFormat>On-screen Show (4:3)</PresentationFormat>
  <Paragraphs>269</Paragraphs>
  <Slides>51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ArialNarrow</vt:lpstr>
      <vt:lpstr>Calibri</vt:lpstr>
      <vt:lpstr>Courier</vt:lpstr>
      <vt:lpstr>Times New Roman</vt:lpstr>
      <vt:lpstr>Wingdings</vt:lpstr>
      <vt:lpstr>Default Design</vt:lpstr>
      <vt:lpstr>4590 Laboratory     Bioanalytical Chemistry </vt:lpstr>
      <vt:lpstr>4590 Laboratory</vt:lpstr>
      <vt:lpstr>4590 Laboratory</vt:lpstr>
      <vt:lpstr>4590 Laboratory</vt:lpstr>
      <vt:lpstr>Style</vt:lpstr>
      <vt:lpstr>Copying</vt:lpstr>
      <vt:lpstr>Pre-lab</vt:lpstr>
      <vt:lpstr>Text-Introduction</vt:lpstr>
      <vt:lpstr>Materials and Methods</vt:lpstr>
      <vt:lpstr>Results</vt:lpstr>
      <vt:lpstr>Discussion</vt:lpstr>
      <vt:lpstr>Conclusions</vt:lpstr>
      <vt:lpstr>Lab Reports</vt:lpstr>
      <vt:lpstr>Marking</vt:lpstr>
      <vt:lpstr>Safety Issues</vt:lpstr>
      <vt:lpstr>IN THE CASE OF A FIRE ALARM:</vt:lpstr>
      <vt:lpstr>Experiments</vt:lpstr>
      <vt:lpstr>Forensic GC Experiment</vt:lpstr>
      <vt:lpstr>Mobile Lab</vt:lpstr>
      <vt:lpstr>Forensic Experiment</vt:lpstr>
      <vt:lpstr>Forensic Exp. Forensic Science is the search for truth and the meaning of evidence in both criminal investigations and through courts of law.</vt:lpstr>
      <vt:lpstr>PowerPoint Presentation</vt:lpstr>
      <vt:lpstr>What do you need to know?</vt:lpstr>
      <vt:lpstr>Lysozyme in Eggs</vt:lpstr>
      <vt:lpstr>Enzyme Kinetics-Lysozyme</vt:lpstr>
      <vt:lpstr>Michaelis Contant  and Lineweaver–Burk plot</vt:lpstr>
      <vt:lpstr>Maximum velocity</vt:lpstr>
      <vt:lpstr>Enzyme Experiment Spectrophotometer</vt:lpstr>
      <vt:lpstr>PowerPoint Presentation</vt:lpstr>
      <vt:lpstr>Electrophoresis</vt:lpstr>
      <vt:lpstr>PowerPoint Presentation</vt:lpstr>
      <vt:lpstr>PowerPoint Presentation</vt:lpstr>
      <vt:lpstr>Gel Electrophresis</vt:lpstr>
      <vt:lpstr>Develop HPLC Method</vt:lpstr>
      <vt:lpstr>PowerPoint Presentation</vt:lpstr>
      <vt:lpstr>PowerPoint Presentation</vt:lpstr>
      <vt:lpstr>PowerPoint Presentation</vt:lpstr>
      <vt:lpstr>700-ES Series Simultaneous ICP’s</vt:lpstr>
      <vt:lpstr>PowerPoint Presentation</vt:lpstr>
      <vt:lpstr>Radial Plasma Torch</vt:lpstr>
      <vt:lpstr>The Origin of Emission Lines </vt:lpstr>
      <vt:lpstr>Changing Energy Levels = Emission</vt:lpstr>
      <vt:lpstr>Optimization</vt:lpstr>
      <vt:lpstr>Viewing Height</vt:lpstr>
      <vt:lpstr>RF Power</vt:lpstr>
      <vt:lpstr>Nebulizer Pressure/Flow</vt:lpstr>
      <vt:lpstr>PLASMA</vt:lpstr>
      <vt:lpstr>Sample Preparation for ICP</vt:lpstr>
      <vt:lpstr>Sample Preparation ICP Analysis</vt:lpstr>
      <vt:lpstr>Wet Ashing</vt:lpstr>
      <vt:lpstr>Microwave Digestion</vt:lpstr>
    </vt:vector>
  </TitlesOfParts>
  <Company>The University of Manitoba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WARD</dc:creator>
  <cp:lastModifiedBy>Tom Ward</cp:lastModifiedBy>
  <cp:revision>257</cp:revision>
  <dcterms:created xsi:type="dcterms:W3CDTF">2010-01-05T16:33:01Z</dcterms:created>
  <dcterms:modified xsi:type="dcterms:W3CDTF">2021-01-19T20:57:40Z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0x010100E4DD59EECDFEBA4C9D6B7756ADEFCD3B</vt:lpwstr>
  </property>
</Properties>
</file>